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7.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3"/>
  </p:notesMasterIdLst>
  <p:sldIdLst>
    <p:sldId id="256" r:id="rId2"/>
    <p:sldId id="257" r:id="rId3"/>
    <p:sldId id="258" r:id="rId4"/>
    <p:sldId id="259" r:id="rId5"/>
    <p:sldId id="268" r:id="rId6"/>
    <p:sldId id="260" r:id="rId7"/>
    <p:sldId id="261" r:id="rId8"/>
    <p:sldId id="262" r:id="rId9"/>
    <p:sldId id="263" r:id="rId10"/>
    <p:sldId id="264" r:id="rId11"/>
    <p:sldId id="265" r:id="rId12"/>
    <p:sldId id="266" r:id="rId13"/>
    <p:sldId id="267" r:id="rId14"/>
    <p:sldId id="271" r:id="rId15"/>
    <p:sldId id="272" r:id="rId16"/>
    <p:sldId id="274" r:id="rId17"/>
    <p:sldId id="273" r:id="rId18"/>
    <p:sldId id="275" r:id="rId19"/>
    <p:sldId id="276" r:id="rId20"/>
    <p:sldId id="277" r:id="rId21"/>
    <p:sldId id="270" r:id="rId22"/>
  </p:sldIdLst>
  <p:sldSz cx="9144000" cy="5143500" type="screen16x9"/>
  <p:notesSz cx="6858000" cy="9144000"/>
  <p:embeddedFontLst>
    <p:embeddedFont>
      <p:font typeface="Trebuchet MS" panose="020B0603020202020204" pitchFamily="34" charset="0"/>
      <p:regular r:id="rId24"/>
      <p:bold r:id="rId25"/>
      <p:italic r:id="rId26"/>
      <p:boldItalic r:id="rId27"/>
    </p:embeddedFont>
    <p:embeddedFont>
      <p:font typeface="IBM Plex Sans Medium" panose="020B0604020202020204" charset="0"/>
      <p:regular r:id="rId28"/>
      <p:bold r:id="rId29"/>
      <p:italic r:id="rId30"/>
      <p:boldItalic r:id="rId31"/>
    </p:embeddedFont>
    <p:embeddedFont>
      <p:font typeface="IBM Plex Sans" panose="020B0604020202020204" charset="0"/>
      <p:regular r:id="rId32"/>
      <p:bold r:id="rId33"/>
      <p:italic r:id="rId34"/>
      <p:boldItalic r:id="rId35"/>
    </p:embeddedFont>
    <p:embeddedFont>
      <p:font typeface="Tw Cen MT" panose="020B0602020104020603" pitchFamily="34" charset="0"/>
      <p:regular r:id="rId36"/>
      <p:bold r:id="rId37"/>
      <p:italic r:id="rId38"/>
      <p:boldItalic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95" d="100"/>
          <a:sy n="95" d="100"/>
        </p:scale>
        <p:origin x="6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ec6a1759d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ec6a1759d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c6a1759d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c6a1759d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c6a1759d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ec6a1759d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ec6a1759d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ec6a1759d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c6a1759d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c6a1759d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ec6a1759d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ec6a1759d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ec6a1759d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ec6a1759d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c6a1759d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ec6a1759d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c6a1759d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c6a1759d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c6a1759d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c6a1759d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ec6a1759d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ec6a1759d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BDF68E2-58F2-4D09-BE8B-E3BD06533059}" type="datetimeFigureOut">
              <a:rPr lang="en-US" smtClean="0"/>
              <a:t>8/1/2024</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4109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911898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11476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1769961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65079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98624D31-43A5-475A-80CF-332C9F6DCF35}" type="datetimeFigureOut">
              <a:rPr lang="en-US" smtClean="0"/>
              <a:t>8/1/2024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2676216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98624D31-43A5-475A-80CF-332C9F6DCF35}" type="datetimeFigureOut">
              <a:rPr lang="en-US" smtClean="0"/>
              <a:t>8/1/2024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048368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1161603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1942732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9589706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851873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824188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27583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51852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8/1/2024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22516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08945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522580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8624D31-43A5-475A-80CF-332C9F6DCF35}" type="datetimeFigureOut">
              <a:rPr lang="en-US" smtClean="0"/>
              <a:t>8/1/2024</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1425232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7.xml"/><Relationship Id="rId5" Type="http://schemas.microsoft.com/office/2007/relationships/hdphoto" Target="../media/hdphoto9.wdp"/><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azminetoushikwasi/aqi-air-quality-index-scheduled-daily-update?select=data_date.csv"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www.kaggle.com/datasets/aniruddhapa/air-quality-index"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727"/>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427900" y="831550"/>
            <a:ext cx="6854400" cy="782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dirty="0">
                <a:solidFill>
                  <a:schemeClr val="lt1"/>
                </a:solidFill>
                <a:latin typeface="IBM Plex Sans Medium"/>
                <a:ea typeface="IBM Plex Sans Medium"/>
                <a:cs typeface="IBM Plex Sans Medium"/>
                <a:sym typeface="IBM Plex Sans Medium"/>
              </a:rPr>
              <a:t>Data Analytics Internship Program 2024</a:t>
            </a:r>
            <a:r>
              <a:rPr lang="en" sz="1800" dirty="0">
                <a:solidFill>
                  <a:schemeClr val="lt1"/>
                </a:solidFill>
                <a:latin typeface="IBM Plex Sans Medium"/>
                <a:ea typeface="IBM Plex Sans Medium"/>
                <a:cs typeface="IBM Plex Sans Medium"/>
                <a:sym typeface="IBM Plex Sans Medium"/>
              </a:rPr>
              <a:t/>
            </a:r>
            <a:br>
              <a:rPr lang="en" sz="1800" dirty="0">
                <a:solidFill>
                  <a:schemeClr val="lt1"/>
                </a:solidFill>
                <a:latin typeface="IBM Plex Sans Medium"/>
                <a:ea typeface="IBM Plex Sans Medium"/>
                <a:cs typeface="IBM Plex Sans Medium"/>
                <a:sym typeface="IBM Plex Sans Medium"/>
              </a:rPr>
            </a:br>
            <a:r>
              <a:rPr lang="en" sz="1800" dirty="0">
                <a:solidFill>
                  <a:schemeClr val="lt1"/>
                </a:solidFill>
                <a:latin typeface="IBM Plex Sans Medium"/>
                <a:ea typeface="IBM Plex Sans Medium"/>
                <a:cs typeface="IBM Plex Sans Medium"/>
                <a:sym typeface="IBM Plex Sans Medium"/>
              </a:rPr>
              <a:t>Final Project Presentation</a:t>
            </a:r>
            <a:endParaRPr sz="1800" dirty="0">
              <a:solidFill>
                <a:schemeClr val="lt1"/>
              </a:solidFill>
              <a:latin typeface="IBM Plex Sans Medium"/>
              <a:ea typeface="IBM Plex Sans Medium"/>
              <a:cs typeface="IBM Plex Sans Medium"/>
              <a:sym typeface="IBM Plex Sans Medium"/>
            </a:endParaRPr>
          </a:p>
        </p:txBody>
      </p:sp>
      <p:sp>
        <p:nvSpPr>
          <p:cNvPr id="55" name="Google Shape;55;p13"/>
          <p:cNvSpPr txBox="1"/>
          <p:nvPr/>
        </p:nvSpPr>
        <p:spPr>
          <a:xfrm>
            <a:off x="4334400" y="50150"/>
            <a:ext cx="48096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IBM Plex Sans"/>
                <a:ea typeface="IBM Plex Sans"/>
                <a:cs typeface="IBM Plex Sans"/>
                <a:sym typeface="IBM Plex Sans"/>
              </a:rPr>
              <a:t>IBM</a:t>
            </a:r>
            <a:r>
              <a:rPr lang="en" sz="1600">
                <a:solidFill>
                  <a:schemeClr val="lt1"/>
                </a:solidFill>
                <a:latin typeface="IBM Plex Sans Medium"/>
                <a:ea typeface="IBM Plex Sans Medium"/>
                <a:cs typeface="IBM Plex Sans Medium"/>
                <a:sym typeface="IBM Plex Sans Medium"/>
              </a:rPr>
              <a:t> </a:t>
            </a:r>
            <a:r>
              <a:rPr lang="en" sz="1600">
                <a:solidFill>
                  <a:schemeClr val="lt1"/>
                </a:solidFill>
                <a:latin typeface="IBM Plex Sans"/>
                <a:ea typeface="IBM Plex Sans"/>
                <a:cs typeface="IBM Plex Sans"/>
                <a:sym typeface="IBM Plex Sans"/>
              </a:rPr>
              <a:t>SkillsBuild</a:t>
            </a:r>
            <a:r>
              <a:rPr lang="en" sz="1600" b="1">
                <a:solidFill>
                  <a:schemeClr val="lt1"/>
                </a:solidFill>
                <a:latin typeface="IBM Plex Sans"/>
                <a:ea typeface="IBM Plex Sans"/>
                <a:cs typeface="IBM Plex Sans"/>
                <a:sym typeface="IBM Plex Sans"/>
              </a:rPr>
              <a:t> </a:t>
            </a:r>
            <a:r>
              <a:rPr lang="en" sz="1600">
                <a:solidFill>
                  <a:schemeClr val="lt1"/>
                </a:solidFill>
                <a:latin typeface="IBM Plex Sans"/>
                <a:ea typeface="IBM Plex Sans"/>
                <a:cs typeface="IBM Plex Sans"/>
                <a:sym typeface="IBM Plex Sans"/>
              </a:rPr>
              <a:t>for Adult Learners - Data Analytics</a:t>
            </a:r>
            <a:endParaRPr sz="1600">
              <a:solidFill>
                <a:schemeClr val="lt1"/>
              </a:solidFill>
              <a:latin typeface="IBM Plex Sans"/>
              <a:ea typeface="IBM Plex Sans"/>
              <a:cs typeface="IBM Plex Sans"/>
              <a:sym typeface="IBM Plex Sans"/>
            </a:endParaRPr>
          </a:p>
        </p:txBody>
      </p:sp>
      <p:sp>
        <p:nvSpPr>
          <p:cNvPr id="56" name="Google Shape;56;p13"/>
          <p:cNvSpPr/>
          <p:nvPr/>
        </p:nvSpPr>
        <p:spPr>
          <a:xfrm>
            <a:off x="0" y="2311120"/>
            <a:ext cx="9144000" cy="286252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1600" dirty="0" smtClean="0">
                <a:latin typeface="IBM Plex Sans Medium"/>
                <a:ea typeface="IBM Plex Sans Medium"/>
                <a:cs typeface="IBM Plex Sans Medium"/>
                <a:sym typeface="IBM Plex Sans Medium"/>
              </a:rPr>
              <a:t>          Project </a:t>
            </a:r>
            <a:r>
              <a:rPr lang="en-US" sz="1600" dirty="0">
                <a:latin typeface="IBM Plex Sans Medium"/>
                <a:ea typeface="IBM Plex Sans Medium"/>
                <a:cs typeface="IBM Plex Sans Medium"/>
                <a:sym typeface="IBM Plex Sans Medium"/>
              </a:rPr>
              <a:t>Name  :  Air Quality Analysis</a:t>
            </a:r>
          </a:p>
          <a:p>
            <a:pPr lvl="1">
              <a:lnSpc>
                <a:spcPct val="150000"/>
              </a:lnSpc>
            </a:pPr>
            <a:r>
              <a:rPr lang="en-US" sz="1600" dirty="0">
                <a:solidFill>
                  <a:schemeClr val="accent5">
                    <a:lumMod val="50000"/>
                  </a:schemeClr>
                </a:solidFill>
                <a:latin typeface="IBM Plex Sans Medium"/>
                <a:ea typeface="IBM Plex Sans Medium"/>
                <a:cs typeface="IBM Plex Sans Medium"/>
                <a:sym typeface="IBM Plex Sans Medium"/>
              </a:rPr>
              <a:t>Unique ID: IBM060Project Name  :  Air Quality Analysis</a:t>
            </a:r>
          </a:p>
          <a:p>
            <a:pPr lvl="1">
              <a:lnSpc>
                <a:spcPct val="150000"/>
              </a:lnSpc>
            </a:pPr>
            <a:r>
              <a:rPr lang="en-US" sz="1600" dirty="0">
                <a:solidFill>
                  <a:schemeClr val="accent5">
                    <a:lumMod val="50000"/>
                  </a:schemeClr>
                </a:solidFill>
                <a:latin typeface="IBM Plex Sans Medium"/>
                <a:ea typeface="IBM Plex Sans Medium"/>
                <a:cs typeface="IBM Plex Sans Medium"/>
                <a:sym typeface="IBM Plex Sans Medium"/>
              </a:rPr>
              <a:t>Unique ID: IBM0602</a:t>
            </a:r>
            <a:br>
              <a:rPr lang="en-US" sz="1600" dirty="0">
                <a:solidFill>
                  <a:schemeClr val="accent5">
                    <a:lumMod val="50000"/>
                  </a:schemeClr>
                </a:solidFill>
                <a:latin typeface="IBM Plex Sans Medium"/>
                <a:ea typeface="IBM Plex Sans Medium"/>
                <a:cs typeface="IBM Plex Sans Medium"/>
                <a:sym typeface="IBM Plex Sans Medium"/>
              </a:rPr>
            </a:br>
            <a:r>
              <a:rPr lang="en-US" sz="1600" dirty="0">
                <a:solidFill>
                  <a:schemeClr val="accent5">
                    <a:lumMod val="50000"/>
                  </a:schemeClr>
                </a:solidFill>
                <a:latin typeface="IBM Plex Sans Medium"/>
                <a:ea typeface="IBM Plex Sans Medium"/>
                <a:cs typeface="IBM Plex Sans Medium"/>
                <a:sym typeface="IBM Plex Sans Medium"/>
              </a:rPr>
              <a:t>Team Name : Data Titans</a:t>
            </a:r>
          </a:p>
          <a:p>
            <a:pPr lvl="1">
              <a:lnSpc>
                <a:spcPct val="150000"/>
              </a:lnSpc>
            </a:pPr>
            <a:r>
              <a:rPr lang="en-US" sz="1600" dirty="0">
                <a:solidFill>
                  <a:schemeClr val="accent5">
                    <a:lumMod val="50000"/>
                  </a:schemeClr>
                </a:solidFill>
                <a:latin typeface="IBM Plex Sans Medium"/>
                <a:ea typeface="IBM Plex Sans Medium"/>
                <a:cs typeface="IBM Plex Sans Medium"/>
                <a:sym typeface="IBM Plex Sans Medium"/>
              </a:rPr>
              <a:t>College Name : Career Point University</a:t>
            </a:r>
          </a:p>
          <a:p>
            <a:pPr lvl="0"/>
            <a:r>
              <a:rPr lang="en-US" sz="1600" dirty="0">
                <a:solidFill>
                  <a:schemeClr val="accent5">
                    <a:lumMod val="50000"/>
                  </a:schemeClr>
                </a:solidFill>
                <a:latin typeface="IBM Plex Sans Medium"/>
                <a:ea typeface="IBM Plex Sans Medium"/>
                <a:cs typeface="IBM Plex Sans Medium"/>
                <a:sym typeface="IBM Plex Sans Medium"/>
              </a:rPr>
              <a:t/>
            </a:r>
            <a:br>
              <a:rPr lang="en-US" sz="1600" dirty="0">
                <a:solidFill>
                  <a:schemeClr val="accent5">
                    <a:lumMod val="50000"/>
                  </a:schemeClr>
                </a:solidFill>
                <a:latin typeface="IBM Plex Sans Medium"/>
                <a:ea typeface="IBM Plex Sans Medium"/>
                <a:cs typeface="IBM Plex Sans Medium"/>
                <a:sym typeface="IBM Plex Sans Medium"/>
              </a:rPr>
            </a:br>
            <a:r>
              <a:rPr lang="en-US" sz="1600" dirty="0">
                <a:latin typeface="IBM Plex Sans Medium"/>
                <a:ea typeface="IBM Plex Sans Medium"/>
                <a:cs typeface="IBM Plex Sans Medium"/>
                <a:sym typeface="IBM Plex Sans Medium"/>
              </a:rPr>
              <a:t>Team Name : Data Titans</a:t>
            </a:r>
          </a:p>
          <a:p>
            <a:pPr marL="0" lvl="0" indent="0" rtl="0">
              <a:spcBef>
                <a:spcPts val="0"/>
              </a:spcBef>
              <a:spcAft>
                <a:spcPts val="0"/>
              </a:spcAft>
              <a:buNone/>
            </a:pPr>
            <a:r>
              <a:rPr lang="en-US" sz="1600" dirty="0">
                <a:latin typeface="IBM Plex Sans Medium"/>
                <a:ea typeface="IBM Plex Sans Medium"/>
                <a:cs typeface="IBM Plex Sans Medium"/>
                <a:sym typeface="IBM Plex Sans Medium"/>
              </a:rPr>
              <a:t>College Name : Career Point University</a:t>
            </a:r>
          </a:p>
        </p:txBody>
      </p:sp>
      <p:sp>
        <p:nvSpPr>
          <p:cNvPr id="57" name="Google Shape;57;p13"/>
          <p:cNvSpPr/>
          <p:nvPr/>
        </p:nvSpPr>
        <p:spPr>
          <a:xfrm>
            <a:off x="544112" y="1360978"/>
            <a:ext cx="6969300" cy="3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13"/>
          <p:cNvSpPr/>
          <p:nvPr/>
        </p:nvSpPr>
        <p:spPr>
          <a:xfrm>
            <a:off x="5184948" y="4153219"/>
            <a:ext cx="3959051" cy="102042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9" name="Google Shape;59;p13"/>
          <p:cNvPicPr preferRelativeResize="0"/>
          <p:nvPr/>
        </p:nvPicPr>
        <p:blipFill>
          <a:blip r:embed="rId3">
            <a:alphaModFix/>
          </a:blip>
          <a:stretch>
            <a:fillRect/>
          </a:stretch>
        </p:blipFill>
        <p:spPr>
          <a:xfrm>
            <a:off x="7282300" y="4288751"/>
            <a:ext cx="1711124" cy="58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p:nvPr/>
        </p:nvSpPr>
        <p:spPr>
          <a:xfrm>
            <a:off x="988740" y="158599"/>
            <a:ext cx="6921191" cy="7929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4000" dirty="0">
                <a:solidFill>
                  <a:schemeClr val="dk1"/>
                </a:solidFill>
                <a:latin typeface="IBM Plex Sans Medium"/>
                <a:ea typeface="IBM Plex Sans Medium"/>
                <a:cs typeface="IBM Plex Sans Medium"/>
                <a:sym typeface="IBM Plex Sans Medium"/>
              </a:rPr>
              <a:t>DATA AFTER CLEANING</a:t>
            </a:r>
            <a:endParaRPr sz="4000" dirty="0">
              <a:solidFill>
                <a:schemeClr val="dk1"/>
              </a:solidFill>
              <a:latin typeface="IBM Plex Sans Medium"/>
              <a:ea typeface="IBM Plex Sans Medium"/>
              <a:cs typeface="IBM Plex Sans Medium"/>
              <a:sym typeface="IBM Plex Sans Medium"/>
            </a:endParaRPr>
          </a:p>
        </p:txBody>
      </p:sp>
      <p:sp>
        <p:nvSpPr>
          <p:cNvPr id="113" name="Google Shape;113;p21"/>
          <p:cNvSpPr txBox="1"/>
          <p:nvPr/>
        </p:nvSpPr>
        <p:spPr>
          <a:xfrm>
            <a:off x="2556100" y="1921775"/>
            <a:ext cx="2952600" cy="1158000"/>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endParaRPr sz="1800" dirty="0">
              <a:solidFill>
                <a:schemeClr val="dk1"/>
              </a:solidFill>
            </a:endParaRPr>
          </a:p>
        </p:txBody>
      </p:sp>
      <p:sp>
        <p:nvSpPr>
          <p:cNvPr id="114" name="Google Shape;114;p21"/>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 name="Picture 4">
            <a:extLst>
              <a:ext uri="{FF2B5EF4-FFF2-40B4-BE49-F238E27FC236}">
                <a16:creationId xmlns:a16="http://schemas.microsoft.com/office/drawing/2014/main" id="{B779292A-228B-E0AF-C3D2-22FB254B8FD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12956" y="1122556"/>
            <a:ext cx="8355981" cy="37616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22"/>
          <p:cNvSpPr txBox="1"/>
          <p:nvPr/>
        </p:nvSpPr>
        <p:spPr>
          <a:xfrm>
            <a:off x="126382" y="1524000"/>
            <a:ext cx="4951140" cy="209642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dirty="0">
                <a:solidFill>
                  <a:schemeClr val="bg2">
                    <a:lumMod val="75000"/>
                  </a:schemeClr>
                </a:solidFill>
                <a:latin typeface="IBM Plex Sans Medium"/>
                <a:ea typeface="IBM Plex Sans Medium"/>
                <a:cs typeface="IBM Plex Sans Medium"/>
                <a:sym typeface="IBM Plex Sans Medium"/>
              </a:rPr>
              <a:t>DATA VISUALIZATION</a:t>
            </a:r>
            <a:endParaRPr sz="4800" dirty="0">
              <a:solidFill>
                <a:schemeClr val="bg2">
                  <a:lumMod val="75000"/>
                </a:schemeClr>
              </a:solidFill>
              <a:latin typeface="IBM Plex Sans Medium"/>
              <a:ea typeface="IBM Plex Sans Medium"/>
              <a:cs typeface="IBM Plex Sans Medium"/>
              <a:sym typeface="IBM Plex Sans Medium"/>
            </a:endParaRPr>
          </a:p>
        </p:txBody>
      </p:sp>
      <p:sp>
        <p:nvSpPr>
          <p:cNvPr id="121" name="Google Shape;121;p22"/>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TextBox 1">
            <a:extLst>
              <a:ext uri="{FF2B5EF4-FFF2-40B4-BE49-F238E27FC236}">
                <a16:creationId xmlns:a16="http://schemas.microsoft.com/office/drawing/2014/main" id="{C9225D5F-AF2C-2CDF-E7EF-621A5C91A8EF}"/>
              </a:ext>
            </a:extLst>
          </p:cNvPr>
          <p:cNvSpPr txBox="1"/>
          <p:nvPr/>
        </p:nvSpPr>
        <p:spPr>
          <a:xfrm>
            <a:off x="6222381" y="386576"/>
            <a:ext cx="3189250" cy="461665"/>
          </a:xfrm>
          <a:prstGeom prst="rect">
            <a:avLst/>
          </a:prstGeom>
          <a:noFill/>
        </p:spPr>
        <p:txBody>
          <a:bodyPr wrap="square" rtlCol="0">
            <a:spAutoFit/>
          </a:bodyPr>
          <a:lstStyle/>
          <a:p>
            <a:r>
              <a:rPr lang="en-IN" sz="2400" dirty="0">
                <a:solidFill>
                  <a:schemeClr val="bg2">
                    <a:lumMod val="75000"/>
                  </a:schemeClr>
                </a:solidFill>
              </a:rPr>
              <a:t>HEAT MAP </a:t>
            </a:r>
          </a:p>
        </p:txBody>
      </p:sp>
      <p:pic>
        <p:nvPicPr>
          <p:cNvPr id="4" name="Picture 3">
            <a:extLst>
              <a:ext uri="{FF2B5EF4-FFF2-40B4-BE49-F238E27FC236}">
                <a16:creationId xmlns:a16="http://schemas.microsoft.com/office/drawing/2014/main" id="{8DEED441-F5C7-53C3-0813-C8F13CA40B87}"/>
              </a:ext>
            </a:extLst>
          </p:cNvPr>
          <p:cNvPicPr>
            <a:picLocks noChangeAspect="1"/>
          </p:cNvPicPr>
          <p:nvPr/>
        </p:nvPicPr>
        <p:blipFill>
          <a:blip r:embed="rId3"/>
          <a:stretch>
            <a:fillRect/>
          </a:stretch>
        </p:blipFill>
        <p:spPr>
          <a:xfrm>
            <a:off x="4973444" y="914400"/>
            <a:ext cx="3984702" cy="38425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3"/>
          <p:cNvSpPr txBox="1"/>
          <p:nvPr/>
        </p:nvSpPr>
        <p:spPr>
          <a:xfrm>
            <a:off x="996694" y="109527"/>
            <a:ext cx="7359515" cy="6190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000" dirty="0">
                <a:solidFill>
                  <a:schemeClr val="dk1"/>
                </a:solidFill>
                <a:latin typeface="IBM Plex Sans Medium"/>
                <a:ea typeface="IBM Plex Sans Medium"/>
                <a:cs typeface="IBM Plex Sans Medium"/>
                <a:sym typeface="IBM Plex Sans Medium"/>
              </a:rPr>
              <a:t>PAIR-PLOT OF THE FEATURES INCLUDED IN THE DATASET</a:t>
            </a:r>
            <a:endParaRPr sz="2000" dirty="0">
              <a:solidFill>
                <a:schemeClr val="dk1"/>
              </a:solidFill>
              <a:latin typeface="IBM Plex Sans Medium"/>
              <a:ea typeface="IBM Plex Sans Medium"/>
              <a:cs typeface="IBM Plex Sans Medium"/>
              <a:sym typeface="IBM Plex Sans Medium"/>
            </a:endParaRPr>
          </a:p>
        </p:txBody>
      </p:sp>
      <p:sp>
        <p:nvSpPr>
          <p:cNvPr id="127" name="Google Shape;127;p23"/>
          <p:cNvSpPr txBox="1"/>
          <p:nvPr/>
        </p:nvSpPr>
        <p:spPr>
          <a:xfrm>
            <a:off x="2556100" y="1921775"/>
            <a:ext cx="2952600" cy="1408500"/>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endParaRPr sz="1800" dirty="0">
              <a:solidFill>
                <a:schemeClr val="dk1"/>
              </a:solidFill>
            </a:endParaRPr>
          </a:p>
        </p:txBody>
      </p:sp>
      <p:sp>
        <p:nvSpPr>
          <p:cNvPr id="128" name="Google Shape;128;p23"/>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42D8A0DE-50C0-ECEB-1AD0-6A5B360030B4}"/>
              </a:ext>
            </a:extLst>
          </p:cNvPr>
          <p:cNvPicPr>
            <a:picLocks noChangeAspect="1"/>
          </p:cNvPicPr>
          <p:nvPr/>
        </p:nvPicPr>
        <p:blipFill>
          <a:blip r:embed="rId3"/>
          <a:stretch>
            <a:fillRect/>
          </a:stretch>
        </p:blipFill>
        <p:spPr>
          <a:xfrm>
            <a:off x="691376" y="669073"/>
            <a:ext cx="7739165" cy="412595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24"/>
          <p:cNvSpPr txBox="1"/>
          <p:nvPr/>
        </p:nvSpPr>
        <p:spPr>
          <a:xfrm>
            <a:off x="150519" y="1620644"/>
            <a:ext cx="2637285" cy="140505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chemeClr val="dk1"/>
                </a:solidFill>
                <a:latin typeface="IBM Plex Sans Medium"/>
                <a:ea typeface="IBM Plex Sans Medium"/>
                <a:cs typeface="IBM Plex Sans Medium"/>
                <a:sym typeface="IBM Plex Sans Medium"/>
              </a:rPr>
              <a:t>FIG – 3:</a:t>
            </a:r>
          </a:p>
          <a:p>
            <a:pPr marL="0" lvl="0" indent="0" algn="l" rtl="0">
              <a:spcBef>
                <a:spcPts val="0"/>
              </a:spcBef>
              <a:spcAft>
                <a:spcPts val="0"/>
              </a:spcAft>
              <a:buNone/>
            </a:pPr>
            <a:r>
              <a:rPr lang="en-IN" sz="1800" u="sng" dirty="0">
                <a:solidFill>
                  <a:schemeClr val="dk1"/>
                </a:solidFill>
                <a:latin typeface="IBM Plex Sans Medium"/>
                <a:ea typeface="IBM Plex Sans Medium"/>
                <a:cs typeface="IBM Plex Sans Medium"/>
                <a:sym typeface="IBM Plex Sans Medium"/>
              </a:rPr>
              <a:t>Heatmap – </a:t>
            </a:r>
            <a:r>
              <a:rPr lang="en-IN" sz="1800" dirty="0">
                <a:solidFill>
                  <a:schemeClr val="dk1"/>
                </a:solidFill>
                <a:latin typeface="IBM Plex Sans Medium"/>
                <a:ea typeface="IBM Plex Sans Medium"/>
                <a:cs typeface="IBM Plex Sans Medium"/>
                <a:sym typeface="IBM Plex Sans Medium"/>
              </a:rPr>
              <a:t>Correlation of each feature in the dataset.</a:t>
            </a:r>
            <a:endParaRPr sz="1800" u="sng" dirty="0">
              <a:solidFill>
                <a:schemeClr val="dk1"/>
              </a:solidFill>
              <a:latin typeface="IBM Plex Sans Medium"/>
              <a:ea typeface="IBM Plex Sans Medium"/>
              <a:cs typeface="IBM Plex Sans Medium"/>
              <a:sym typeface="IBM Plex Sans Medium"/>
            </a:endParaRPr>
          </a:p>
        </p:txBody>
      </p:sp>
      <p:sp>
        <p:nvSpPr>
          <p:cNvPr id="134" name="Google Shape;134;p24"/>
          <p:cNvSpPr txBox="1"/>
          <p:nvPr/>
        </p:nvSpPr>
        <p:spPr>
          <a:xfrm>
            <a:off x="5856861" y="937243"/>
            <a:ext cx="2952600" cy="1366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endParaRPr sz="1800" dirty="0">
              <a:solidFill>
                <a:schemeClr val="dk1"/>
              </a:solidFill>
            </a:endParaRPr>
          </a:p>
        </p:txBody>
      </p:sp>
      <p:sp>
        <p:nvSpPr>
          <p:cNvPr id="135" name="Google Shape;135;p24"/>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86E95311-571C-AACD-6C51-5409AADF53E2}"/>
              </a:ext>
            </a:extLst>
          </p:cNvPr>
          <p:cNvPicPr>
            <a:picLocks noChangeAspect="1"/>
          </p:cNvPicPr>
          <p:nvPr/>
        </p:nvPicPr>
        <p:blipFill>
          <a:blip r:embed="rId3"/>
          <a:stretch>
            <a:fillRect/>
          </a:stretch>
        </p:blipFill>
        <p:spPr>
          <a:xfrm>
            <a:off x="3105061" y="260194"/>
            <a:ext cx="5466510" cy="45273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B184DE-FAA4-0325-A6AB-45CB96EBADFA}"/>
              </a:ext>
            </a:extLst>
          </p:cNvPr>
          <p:cNvSpPr txBox="1"/>
          <p:nvPr/>
        </p:nvSpPr>
        <p:spPr>
          <a:xfrm>
            <a:off x="815926" y="363257"/>
            <a:ext cx="8328074" cy="461665"/>
          </a:xfrm>
          <a:prstGeom prst="rect">
            <a:avLst/>
          </a:prstGeom>
          <a:noFill/>
        </p:spPr>
        <p:txBody>
          <a:bodyPr wrap="square" rtlCol="0">
            <a:spAutoFit/>
          </a:bodyPr>
          <a:lstStyle/>
          <a:p>
            <a:r>
              <a:rPr lang="en-IN" sz="2400" dirty="0"/>
              <a:t>DISPLOTS AND BOXPLOTS FOR THE FEATURES OF THE DATA SET </a:t>
            </a:r>
          </a:p>
        </p:txBody>
      </p:sp>
      <p:pic>
        <p:nvPicPr>
          <p:cNvPr id="4" name="Picture 3">
            <a:extLst>
              <a:ext uri="{FF2B5EF4-FFF2-40B4-BE49-F238E27FC236}">
                <a16:creationId xmlns:a16="http://schemas.microsoft.com/office/drawing/2014/main" id="{E48E0661-DC2B-A7B1-53E1-98220818B90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752622" y="1177427"/>
            <a:ext cx="3945987" cy="3805354"/>
          </a:xfrm>
          <a:prstGeom prst="rect">
            <a:avLst/>
          </a:prstGeom>
        </p:spPr>
      </p:pic>
      <p:pic>
        <p:nvPicPr>
          <p:cNvPr id="6" name="Picture 5">
            <a:extLst>
              <a:ext uri="{FF2B5EF4-FFF2-40B4-BE49-F238E27FC236}">
                <a16:creationId xmlns:a16="http://schemas.microsoft.com/office/drawing/2014/main" id="{88919CD4-D5A5-8B7A-96AF-9574E6C5155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Layer>
                </a14:imgProps>
              </a:ext>
            </a:extLst>
          </a:blip>
          <a:stretch>
            <a:fillRect/>
          </a:stretch>
        </p:blipFill>
        <p:spPr>
          <a:xfrm>
            <a:off x="5127674" y="1177427"/>
            <a:ext cx="3826411" cy="3805354"/>
          </a:xfrm>
          <a:prstGeom prst="rect">
            <a:avLst/>
          </a:prstGeom>
        </p:spPr>
      </p:pic>
    </p:spTree>
    <p:extLst>
      <p:ext uri="{BB962C8B-B14F-4D97-AF65-F5344CB8AC3E}">
        <p14:creationId xmlns:p14="http://schemas.microsoft.com/office/powerpoint/2010/main" val="1560438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DF5E60-C361-3EFA-E62D-23E230798498}"/>
              </a:ext>
            </a:extLst>
          </p:cNvPr>
          <p:cNvSpPr txBox="1"/>
          <p:nvPr/>
        </p:nvSpPr>
        <p:spPr>
          <a:xfrm>
            <a:off x="844062" y="351692"/>
            <a:ext cx="8117058" cy="1231106"/>
          </a:xfrm>
          <a:prstGeom prst="rect">
            <a:avLst/>
          </a:prstGeom>
          <a:noFill/>
        </p:spPr>
        <p:txBody>
          <a:bodyPr wrap="square" rtlCol="0">
            <a:spAutoFit/>
          </a:bodyPr>
          <a:lstStyle/>
          <a:p>
            <a:r>
              <a:rPr lang="en-IN" sz="3200" dirty="0">
                <a:solidFill>
                  <a:schemeClr val="bg2">
                    <a:lumMod val="75000"/>
                  </a:schemeClr>
                </a:solidFill>
              </a:rPr>
              <a:t>BEFORE AND AFTER REMOVING OUTLINERS</a:t>
            </a:r>
          </a:p>
          <a:p>
            <a:endParaRPr lang="en-IN" sz="2400" dirty="0"/>
          </a:p>
          <a:p>
            <a:endParaRPr lang="en-IN" dirty="0"/>
          </a:p>
        </p:txBody>
      </p:sp>
      <p:pic>
        <p:nvPicPr>
          <p:cNvPr id="5" name="Picture 4">
            <a:extLst>
              <a:ext uri="{FF2B5EF4-FFF2-40B4-BE49-F238E27FC236}">
                <a16:creationId xmlns:a16="http://schemas.microsoft.com/office/drawing/2014/main" id="{88143F40-3027-80DF-23C9-486D0AB4A69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414997" y="1041009"/>
            <a:ext cx="4051495" cy="3910819"/>
          </a:xfrm>
          <a:prstGeom prst="rect">
            <a:avLst/>
          </a:prstGeom>
        </p:spPr>
      </p:pic>
      <p:pic>
        <p:nvPicPr>
          <p:cNvPr id="7" name="Picture 6">
            <a:extLst>
              <a:ext uri="{FF2B5EF4-FFF2-40B4-BE49-F238E27FC236}">
                <a16:creationId xmlns:a16="http://schemas.microsoft.com/office/drawing/2014/main" id="{6FBE8969-D141-2D91-55FE-A3110C2F831B}"/>
              </a:ext>
            </a:extLst>
          </p:cNvPr>
          <p:cNvPicPr>
            <a:picLocks noChangeAspect="1"/>
          </p:cNvPicPr>
          <p:nvPr/>
        </p:nvPicPr>
        <p:blipFill>
          <a:blip r:embed="rId4"/>
          <a:stretch>
            <a:fillRect/>
          </a:stretch>
        </p:blipFill>
        <p:spPr>
          <a:xfrm>
            <a:off x="4895557" y="1041008"/>
            <a:ext cx="3833446" cy="3910819"/>
          </a:xfrm>
          <a:prstGeom prst="rect">
            <a:avLst/>
          </a:prstGeom>
        </p:spPr>
      </p:pic>
    </p:spTree>
    <p:extLst>
      <p:ext uri="{BB962C8B-B14F-4D97-AF65-F5344CB8AC3E}">
        <p14:creationId xmlns:p14="http://schemas.microsoft.com/office/powerpoint/2010/main" val="19854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E27C36-EE2B-2937-FA23-2CD44038E877}"/>
              </a:ext>
            </a:extLst>
          </p:cNvPr>
          <p:cNvSpPr txBox="1"/>
          <p:nvPr/>
        </p:nvSpPr>
        <p:spPr>
          <a:xfrm>
            <a:off x="801858" y="492369"/>
            <a:ext cx="8201465" cy="584775"/>
          </a:xfrm>
          <a:prstGeom prst="rect">
            <a:avLst/>
          </a:prstGeom>
          <a:noFill/>
        </p:spPr>
        <p:txBody>
          <a:bodyPr wrap="square" rtlCol="0">
            <a:spAutoFit/>
          </a:bodyPr>
          <a:lstStyle/>
          <a:p>
            <a:r>
              <a:rPr lang="en-IN" sz="3200" dirty="0"/>
              <a:t>FEATURE IMPORTANCE AMONG ALL FEATURES</a:t>
            </a:r>
          </a:p>
        </p:txBody>
      </p:sp>
      <p:pic>
        <p:nvPicPr>
          <p:cNvPr id="4" name="Picture 3">
            <a:extLst>
              <a:ext uri="{FF2B5EF4-FFF2-40B4-BE49-F238E27FC236}">
                <a16:creationId xmlns:a16="http://schemas.microsoft.com/office/drawing/2014/main" id="{F8F438BC-14B0-B0A3-450D-EEFD9BB2A52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801858" y="1077144"/>
            <a:ext cx="7666893" cy="3966123"/>
          </a:xfrm>
          <a:prstGeom prst="rect">
            <a:avLst/>
          </a:prstGeom>
        </p:spPr>
      </p:pic>
    </p:spTree>
    <p:extLst>
      <p:ext uri="{BB962C8B-B14F-4D97-AF65-F5344CB8AC3E}">
        <p14:creationId xmlns:p14="http://schemas.microsoft.com/office/powerpoint/2010/main" val="154466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BEF26D-BF2D-34F5-3AD7-E62B908B7B4C}"/>
              </a:ext>
            </a:extLst>
          </p:cNvPr>
          <p:cNvSpPr txBox="1"/>
          <p:nvPr/>
        </p:nvSpPr>
        <p:spPr>
          <a:xfrm>
            <a:off x="443131" y="98476"/>
            <a:ext cx="4114801" cy="1200329"/>
          </a:xfrm>
          <a:prstGeom prst="rect">
            <a:avLst/>
          </a:prstGeom>
          <a:noFill/>
        </p:spPr>
        <p:txBody>
          <a:bodyPr wrap="square" rtlCol="0">
            <a:spAutoFit/>
          </a:bodyPr>
          <a:lstStyle/>
          <a:p>
            <a:r>
              <a:rPr lang="en-IN" sz="2400" dirty="0">
                <a:solidFill>
                  <a:schemeClr val="bg2">
                    <a:lumMod val="75000"/>
                  </a:schemeClr>
                </a:solidFill>
              </a:rPr>
              <a:t>OUTPUTS OF MACHINE LEARNING ALGORITHMS </a:t>
            </a:r>
          </a:p>
          <a:p>
            <a:r>
              <a:rPr lang="en-IN" sz="2400" dirty="0">
                <a:solidFill>
                  <a:schemeClr val="bg2">
                    <a:lumMod val="75000"/>
                  </a:schemeClr>
                </a:solidFill>
              </a:rPr>
              <a:t>– </a:t>
            </a:r>
            <a:r>
              <a:rPr lang="en-IN" sz="2400" u="sng" dirty="0">
                <a:solidFill>
                  <a:schemeClr val="bg2">
                    <a:lumMod val="75000"/>
                  </a:schemeClr>
                </a:solidFill>
              </a:rPr>
              <a:t>LINEAR  REGRESSION</a:t>
            </a:r>
          </a:p>
        </p:txBody>
      </p:sp>
      <p:pic>
        <p:nvPicPr>
          <p:cNvPr id="4" name="Picture 3">
            <a:extLst>
              <a:ext uri="{FF2B5EF4-FFF2-40B4-BE49-F238E27FC236}">
                <a16:creationId xmlns:a16="http://schemas.microsoft.com/office/drawing/2014/main" id="{04A026BB-AD31-F907-D62C-4FBE8AF5A410}"/>
              </a:ext>
            </a:extLst>
          </p:cNvPr>
          <p:cNvPicPr>
            <a:picLocks noChangeAspect="1"/>
          </p:cNvPicPr>
          <p:nvPr/>
        </p:nvPicPr>
        <p:blipFill>
          <a:blip r:embed="rId2"/>
          <a:stretch>
            <a:fillRect/>
          </a:stretch>
        </p:blipFill>
        <p:spPr>
          <a:xfrm>
            <a:off x="253219" y="1400588"/>
            <a:ext cx="4318782" cy="3494969"/>
          </a:xfrm>
          <a:prstGeom prst="rect">
            <a:avLst/>
          </a:prstGeom>
        </p:spPr>
      </p:pic>
      <p:sp>
        <p:nvSpPr>
          <p:cNvPr id="5" name="TextBox 4">
            <a:extLst>
              <a:ext uri="{FF2B5EF4-FFF2-40B4-BE49-F238E27FC236}">
                <a16:creationId xmlns:a16="http://schemas.microsoft.com/office/drawing/2014/main" id="{D0926FBA-2098-1561-D438-A710FDCB4A0D}"/>
              </a:ext>
            </a:extLst>
          </p:cNvPr>
          <p:cNvSpPr txBox="1"/>
          <p:nvPr/>
        </p:nvSpPr>
        <p:spPr>
          <a:xfrm>
            <a:off x="5176912" y="196948"/>
            <a:ext cx="3608362" cy="1077218"/>
          </a:xfrm>
          <a:prstGeom prst="rect">
            <a:avLst/>
          </a:prstGeom>
          <a:noFill/>
        </p:spPr>
        <p:txBody>
          <a:bodyPr wrap="square" rtlCol="0">
            <a:spAutoFit/>
          </a:bodyPr>
          <a:lstStyle/>
          <a:p>
            <a:r>
              <a:rPr lang="en-IN" sz="3200" dirty="0">
                <a:solidFill>
                  <a:schemeClr val="bg2">
                    <a:lumMod val="75000"/>
                  </a:schemeClr>
                </a:solidFill>
              </a:rPr>
              <a:t>RIDGE AND LASSO REGRESSION</a:t>
            </a:r>
          </a:p>
        </p:txBody>
      </p:sp>
      <p:pic>
        <p:nvPicPr>
          <p:cNvPr id="7" name="Picture 6">
            <a:extLst>
              <a:ext uri="{FF2B5EF4-FFF2-40B4-BE49-F238E27FC236}">
                <a16:creationId xmlns:a16="http://schemas.microsoft.com/office/drawing/2014/main" id="{DC0BDE67-F3D4-2280-9186-83620E30E03D}"/>
              </a:ext>
            </a:extLst>
          </p:cNvPr>
          <p:cNvPicPr>
            <a:picLocks noChangeAspect="1"/>
          </p:cNvPicPr>
          <p:nvPr/>
        </p:nvPicPr>
        <p:blipFill>
          <a:blip r:embed="rId3"/>
          <a:stretch>
            <a:fillRect/>
          </a:stretch>
        </p:blipFill>
        <p:spPr>
          <a:xfrm>
            <a:off x="4825217" y="1400588"/>
            <a:ext cx="4114802" cy="3494969"/>
          </a:xfrm>
          <a:prstGeom prst="rect">
            <a:avLst/>
          </a:prstGeom>
        </p:spPr>
      </p:pic>
    </p:spTree>
    <p:extLst>
      <p:ext uri="{BB962C8B-B14F-4D97-AF65-F5344CB8AC3E}">
        <p14:creationId xmlns:p14="http://schemas.microsoft.com/office/powerpoint/2010/main" val="2099197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5414B2-8324-4E50-4D25-98FC4FDC5A7D}"/>
              </a:ext>
            </a:extLst>
          </p:cNvPr>
          <p:cNvSpPr txBox="1"/>
          <p:nvPr/>
        </p:nvSpPr>
        <p:spPr>
          <a:xfrm>
            <a:off x="773723" y="295422"/>
            <a:ext cx="7019779" cy="646331"/>
          </a:xfrm>
          <a:prstGeom prst="rect">
            <a:avLst/>
          </a:prstGeom>
          <a:noFill/>
        </p:spPr>
        <p:txBody>
          <a:bodyPr wrap="square" rtlCol="0">
            <a:spAutoFit/>
          </a:bodyPr>
          <a:lstStyle/>
          <a:p>
            <a:r>
              <a:rPr lang="en-IN" sz="3600" dirty="0"/>
              <a:t>SOME GLIMPSES OF OUR PROJECT </a:t>
            </a:r>
          </a:p>
        </p:txBody>
      </p:sp>
      <p:pic>
        <p:nvPicPr>
          <p:cNvPr id="4" name="Picture 3">
            <a:extLst>
              <a:ext uri="{FF2B5EF4-FFF2-40B4-BE49-F238E27FC236}">
                <a16:creationId xmlns:a16="http://schemas.microsoft.com/office/drawing/2014/main" id="{79368B19-EFFC-01EB-2518-257376873D8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33000"/>
                    </a14:imgEffect>
                  </a14:imgLayer>
                </a14:imgProps>
              </a:ext>
            </a:extLst>
          </a:blip>
          <a:stretch>
            <a:fillRect/>
          </a:stretch>
        </p:blipFill>
        <p:spPr>
          <a:xfrm>
            <a:off x="548640" y="1491177"/>
            <a:ext cx="3847514" cy="3010486"/>
          </a:xfrm>
          <a:prstGeom prst="rect">
            <a:avLst/>
          </a:prstGeom>
        </p:spPr>
      </p:pic>
      <p:pic>
        <p:nvPicPr>
          <p:cNvPr id="6" name="Picture 5">
            <a:extLst>
              <a:ext uri="{FF2B5EF4-FFF2-40B4-BE49-F238E27FC236}">
                <a16:creationId xmlns:a16="http://schemas.microsoft.com/office/drawing/2014/main" id="{9E18221D-43AE-6B19-E7D5-14028855168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Layer>
                </a14:imgProps>
              </a:ext>
            </a:extLst>
          </a:blip>
          <a:stretch>
            <a:fillRect/>
          </a:stretch>
        </p:blipFill>
        <p:spPr>
          <a:xfrm>
            <a:off x="4818184" y="1491177"/>
            <a:ext cx="3967090" cy="3010486"/>
          </a:xfrm>
          <a:prstGeom prst="rect">
            <a:avLst/>
          </a:prstGeom>
        </p:spPr>
      </p:pic>
      <p:sp>
        <p:nvSpPr>
          <p:cNvPr id="7" name="TextBox 6">
            <a:extLst>
              <a:ext uri="{FF2B5EF4-FFF2-40B4-BE49-F238E27FC236}">
                <a16:creationId xmlns:a16="http://schemas.microsoft.com/office/drawing/2014/main" id="{46232AE8-0A75-7D3A-C447-0F948EE05EAC}"/>
              </a:ext>
            </a:extLst>
          </p:cNvPr>
          <p:cNvSpPr txBox="1"/>
          <p:nvPr/>
        </p:nvSpPr>
        <p:spPr>
          <a:xfrm>
            <a:off x="2089052" y="4545624"/>
            <a:ext cx="865164" cy="369332"/>
          </a:xfrm>
          <a:prstGeom prst="rect">
            <a:avLst/>
          </a:prstGeom>
          <a:noFill/>
        </p:spPr>
        <p:txBody>
          <a:bodyPr wrap="square" rtlCol="0">
            <a:spAutoFit/>
          </a:bodyPr>
          <a:lstStyle/>
          <a:p>
            <a:r>
              <a:rPr lang="en-IN" dirty="0"/>
              <a:t>Fig. -1</a:t>
            </a:r>
          </a:p>
        </p:txBody>
      </p:sp>
      <p:sp>
        <p:nvSpPr>
          <p:cNvPr id="9" name="TextBox 8">
            <a:extLst>
              <a:ext uri="{FF2B5EF4-FFF2-40B4-BE49-F238E27FC236}">
                <a16:creationId xmlns:a16="http://schemas.microsoft.com/office/drawing/2014/main" id="{0E0D421F-D3D6-9E20-C0C4-689BE7BFFF47}"/>
              </a:ext>
            </a:extLst>
          </p:cNvPr>
          <p:cNvSpPr txBox="1"/>
          <p:nvPr/>
        </p:nvSpPr>
        <p:spPr>
          <a:xfrm>
            <a:off x="6520377" y="4526282"/>
            <a:ext cx="928466" cy="369332"/>
          </a:xfrm>
          <a:prstGeom prst="rect">
            <a:avLst/>
          </a:prstGeom>
          <a:noFill/>
        </p:spPr>
        <p:txBody>
          <a:bodyPr wrap="square">
            <a:spAutoFit/>
          </a:bodyPr>
          <a:lstStyle/>
          <a:p>
            <a:r>
              <a:rPr lang="en-IN" dirty="0"/>
              <a:t>Fig. - 2</a:t>
            </a:r>
          </a:p>
        </p:txBody>
      </p:sp>
    </p:spTree>
    <p:extLst>
      <p:ext uri="{BB962C8B-B14F-4D97-AF65-F5344CB8AC3E}">
        <p14:creationId xmlns:p14="http://schemas.microsoft.com/office/powerpoint/2010/main" val="847922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F5EE3-F8F9-7CEC-03B5-0BD0ED919D3E}"/>
              </a:ext>
            </a:extLst>
          </p:cNvPr>
          <p:cNvSpPr txBox="1"/>
          <p:nvPr/>
        </p:nvSpPr>
        <p:spPr>
          <a:xfrm>
            <a:off x="689317" y="274320"/>
            <a:ext cx="7751298" cy="769441"/>
          </a:xfrm>
          <a:prstGeom prst="rect">
            <a:avLst/>
          </a:prstGeom>
          <a:noFill/>
        </p:spPr>
        <p:txBody>
          <a:bodyPr wrap="square" rtlCol="0">
            <a:spAutoFit/>
          </a:bodyPr>
          <a:lstStyle/>
          <a:p>
            <a:r>
              <a:rPr lang="en-IN" sz="4400" dirty="0"/>
              <a:t>MORE GLIMPSES OF PROJECT</a:t>
            </a:r>
          </a:p>
        </p:txBody>
      </p:sp>
      <p:pic>
        <p:nvPicPr>
          <p:cNvPr id="4" name="Picture 3">
            <a:extLst>
              <a:ext uri="{FF2B5EF4-FFF2-40B4-BE49-F238E27FC236}">
                <a16:creationId xmlns:a16="http://schemas.microsoft.com/office/drawing/2014/main" id="{90B91078-35BA-20E3-AF55-E6BE8348D04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88389" y="1400208"/>
            <a:ext cx="4346919" cy="3272400"/>
          </a:xfrm>
          <a:prstGeom prst="rect">
            <a:avLst/>
          </a:prstGeom>
        </p:spPr>
      </p:pic>
      <p:pic>
        <p:nvPicPr>
          <p:cNvPr id="6" name="Picture 5">
            <a:extLst>
              <a:ext uri="{FF2B5EF4-FFF2-40B4-BE49-F238E27FC236}">
                <a16:creationId xmlns:a16="http://schemas.microsoft.com/office/drawing/2014/main" id="{6CDEC6E5-66AF-7F30-06F6-FC1A5A5F8092}"/>
              </a:ext>
            </a:extLst>
          </p:cNvPr>
          <p:cNvPicPr>
            <a:picLocks noChangeAspect="1"/>
          </p:cNvPicPr>
          <p:nvPr/>
        </p:nvPicPr>
        <p:blipFill>
          <a:blip r:embed="rId4"/>
          <a:stretch>
            <a:fillRect/>
          </a:stretch>
        </p:blipFill>
        <p:spPr>
          <a:xfrm>
            <a:off x="5055862" y="1400208"/>
            <a:ext cx="3777911" cy="3272400"/>
          </a:xfrm>
          <a:prstGeom prst="rect">
            <a:avLst/>
          </a:prstGeom>
        </p:spPr>
      </p:pic>
    </p:spTree>
    <p:extLst>
      <p:ext uri="{BB962C8B-B14F-4D97-AF65-F5344CB8AC3E}">
        <p14:creationId xmlns:p14="http://schemas.microsoft.com/office/powerpoint/2010/main" val="261811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p:nvPr/>
        </p:nvSpPr>
        <p:spPr>
          <a:xfrm>
            <a:off x="2194559" y="168999"/>
            <a:ext cx="4142935" cy="68912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000" dirty="0">
                <a:solidFill>
                  <a:schemeClr val="bg2"/>
                </a:solidFill>
                <a:latin typeface="IBM Plex Sans Medium"/>
                <a:ea typeface="IBM Plex Sans Medium"/>
                <a:cs typeface="IBM Plex Sans Medium"/>
                <a:sym typeface="IBM Plex Sans Medium"/>
              </a:rPr>
              <a:t>Team</a:t>
            </a:r>
            <a:r>
              <a:rPr lang="en" sz="4000" dirty="0">
                <a:solidFill>
                  <a:schemeClr val="dk1"/>
                </a:solidFill>
                <a:latin typeface="IBM Plex Sans Medium"/>
                <a:ea typeface="IBM Plex Sans Medium"/>
                <a:cs typeface="IBM Plex Sans Medium"/>
                <a:sym typeface="IBM Plex Sans Medium"/>
              </a:rPr>
              <a:t> </a:t>
            </a:r>
            <a:r>
              <a:rPr lang="en" sz="4000" dirty="0">
                <a:solidFill>
                  <a:schemeClr val="bg2"/>
                </a:solidFill>
                <a:latin typeface="IBM Plex Sans Medium"/>
                <a:ea typeface="IBM Plex Sans Medium"/>
                <a:cs typeface="IBM Plex Sans Medium"/>
                <a:sym typeface="IBM Plex Sans Medium"/>
              </a:rPr>
              <a:t>Members</a:t>
            </a:r>
            <a:endParaRPr sz="4000" dirty="0">
              <a:solidFill>
                <a:schemeClr val="bg2"/>
              </a:solidFill>
              <a:latin typeface="IBM Plex Sans Medium"/>
              <a:ea typeface="IBM Plex Sans Medium"/>
              <a:cs typeface="IBM Plex Sans Medium"/>
              <a:sym typeface="IBM Plex Sans Medium"/>
            </a:endParaRPr>
          </a:p>
        </p:txBody>
      </p:sp>
      <p:sp>
        <p:nvSpPr>
          <p:cNvPr id="65" name="Google Shape;65;p14"/>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Rounded Rectangle 1"/>
          <p:cNvSpPr/>
          <p:nvPr/>
        </p:nvSpPr>
        <p:spPr>
          <a:xfrm>
            <a:off x="984738" y="858128"/>
            <a:ext cx="1306286" cy="1541104"/>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2933951" y="2028135"/>
            <a:ext cx="1396720" cy="1778559"/>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4855029" y="998492"/>
            <a:ext cx="1384997" cy="1778559"/>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6577316" y="2028135"/>
            <a:ext cx="1396720" cy="177855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816878" y="2407719"/>
            <a:ext cx="1849063" cy="369332"/>
          </a:xfrm>
          <a:prstGeom prst="rect">
            <a:avLst/>
          </a:prstGeom>
          <a:noFill/>
        </p:spPr>
        <p:txBody>
          <a:bodyPr wrap="square" rtlCol="0">
            <a:spAutoFit/>
          </a:bodyPr>
          <a:lstStyle/>
          <a:p>
            <a:r>
              <a:rPr lang="en-IN" dirty="0" err="1" smtClean="0">
                <a:solidFill>
                  <a:schemeClr val="bg1">
                    <a:lumMod val="95000"/>
                    <a:lumOff val="5000"/>
                  </a:schemeClr>
                </a:solidFill>
              </a:rPr>
              <a:t>Kashish</a:t>
            </a:r>
            <a:r>
              <a:rPr lang="en-IN" dirty="0" smtClean="0">
                <a:solidFill>
                  <a:schemeClr val="bg1">
                    <a:lumMod val="95000"/>
                    <a:lumOff val="5000"/>
                  </a:schemeClr>
                </a:solidFill>
              </a:rPr>
              <a:t> </a:t>
            </a:r>
            <a:r>
              <a:rPr lang="en-IN" dirty="0" err="1" smtClean="0">
                <a:solidFill>
                  <a:schemeClr val="bg1">
                    <a:lumMod val="95000"/>
                    <a:lumOff val="5000"/>
                  </a:schemeClr>
                </a:solidFill>
              </a:rPr>
              <a:t>Bodhwani</a:t>
            </a:r>
            <a:endParaRPr lang="en-IN" dirty="0">
              <a:solidFill>
                <a:schemeClr val="bg1">
                  <a:lumMod val="95000"/>
                  <a:lumOff val="5000"/>
                </a:schemeClr>
              </a:solidFill>
            </a:endParaRPr>
          </a:p>
        </p:txBody>
      </p:sp>
      <p:sp>
        <p:nvSpPr>
          <p:cNvPr id="6" name="TextBox 5"/>
          <p:cNvSpPr txBox="1"/>
          <p:nvPr/>
        </p:nvSpPr>
        <p:spPr>
          <a:xfrm flipH="1">
            <a:off x="3034603" y="3876876"/>
            <a:ext cx="1396720" cy="369332"/>
          </a:xfrm>
          <a:prstGeom prst="rect">
            <a:avLst/>
          </a:prstGeom>
          <a:noFill/>
        </p:spPr>
        <p:txBody>
          <a:bodyPr wrap="square" rtlCol="0">
            <a:spAutoFit/>
          </a:bodyPr>
          <a:lstStyle/>
          <a:p>
            <a:r>
              <a:rPr lang="en-IN" dirty="0" smtClean="0">
                <a:solidFill>
                  <a:schemeClr val="bg1">
                    <a:lumMod val="95000"/>
                    <a:lumOff val="5000"/>
                  </a:schemeClr>
                </a:solidFill>
              </a:rPr>
              <a:t>Ruchi Singh</a:t>
            </a:r>
            <a:endParaRPr lang="en-IN" dirty="0">
              <a:solidFill>
                <a:schemeClr val="bg1">
                  <a:lumMod val="95000"/>
                  <a:lumOff val="5000"/>
                </a:schemeClr>
              </a:solidFill>
            </a:endParaRPr>
          </a:p>
        </p:txBody>
      </p:sp>
      <p:sp>
        <p:nvSpPr>
          <p:cNvPr id="12" name="Rectangle 11"/>
          <p:cNvSpPr/>
          <p:nvPr/>
        </p:nvSpPr>
        <p:spPr>
          <a:xfrm>
            <a:off x="4785747" y="2777051"/>
            <a:ext cx="1523559" cy="369332"/>
          </a:xfrm>
          <a:prstGeom prst="rect">
            <a:avLst/>
          </a:prstGeom>
        </p:spPr>
        <p:txBody>
          <a:bodyPr wrap="none">
            <a:spAutoFit/>
          </a:bodyPr>
          <a:lstStyle/>
          <a:p>
            <a:r>
              <a:rPr lang="en-IN" dirty="0" err="1">
                <a:solidFill>
                  <a:schemeClr val="bg1">
                    <a:lumMod val="95000"/>
                    <a:lumOff val="5000"/>
                  </a:schemeClr>
                </a:solidFill>
              </a:rPr>
              <a:t>Vishabh</a:t>
            </a:r>
            <a:r>
              <a:rPr lang="en-IN" dirty="0">
                <a:solidFill>
                  <a:schemeClr val="bg1">
                    <a:lumMod val="95000"/>
                    <a:lumOff val="5000"/>
                  </a:schemeClr>
                </a:solidFill>
              </a:rPr>
              <a:t> Tiwari</a:t>
            </a:r>
          </a:p>
        </p:txBody>
      </p:sp>
      <p:sp>
        <p:nvSpPr>
          <p:cNvPr id="14" name="Rectangle 13"/>
          <p:cNvSpPr/>
          <p:nvPr/>
        </p:nvSpPr>
        <p:spPr>
          <a:xfrm>
            <a:off x="6402392" y="3840570"/>
            <a:ext cx="1746568" cy="369332"/>
          </a:xfrm>
          <a:prstGeom prst="rect">
            <a:avLst/>
          </a:prstGeom>
        </p:spPr>
        <p:txBody>
          <a:bodyPr wrap="none">
            <a:spAutoFit/>
          </a:bodyPr>
          <a:lstStyle/>
          <a:p>
            <a:r>
              <a:rPr lang="en-IN" dirty="0" err="1">
                <a:solidFill>
                  <a:schemeClr val="bg1">
                    <a:lumMod val="95000"/>
                    <a:lumOff val="5000"/>
                  </a:schemeClr>
                </a:solidFill>
              </a:rPr>
              <a:t>Disha</a:t>
            </a:r>
            <a:r>
              <a:rPr lang="en-IN" dirty="0">
                <a:solidFill>
                  <a:schemeClr val="bg1">
                    <a:lumMod val="95000"/>
                    <a:lumOff val="5000"/>
                  </a:schemeClr>
                </a:solidFill>
              </a:rPr>
              <a:t> </a:t>
            </a:r>
            <a:r>
              <a:rPr lang="en-IN" dirty="0" err="1">
                <a:solidFill>
                  <a:schemeClr val="bg1">
                    <a:lumMod val="95000"/>
                    <a:lumOff val="5000"/>
                  </a:schemeClr>
                </a:solidFill>
              </a:rPr>
              <a:t>Nandwana</a:t>
            </a:r>
            <a:endParaRPr lang="en-IN" dirty="0">
              <a:solidFill>
                <a:schemeClr val="bg1">
                  <a:lumMod val="95000"/>
                  <a:lumOff val="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B48FF0-AFF9-CBAD-6B3E-3951D78BDB82}"/>
              </a:ext>
            </a:extLst>
          </p:cNvPr>
          <p:cNvPicPr>
            <a:picLocks noChangeAspect="1"/>
          </p:cNvPicPr>
          <p:nvPr/>
        </p:nvPicPr>
        <p:blipFill>
          <a:blip r:embed="rId2"/>
          <a:stretch>
            <a:fillRect/>
          </a:stretch>
        </p:blipFill>
        <p:spPr>
          <a:xfrm>
            <a:off x="319471" y="180870"/>
            <a:ext cx="8505057" cy="4781760"/>
          </a:xfrm>
          <a:prstGeom prst="rect">
            <a:avLst/>
          </a:prstGeom>
        </p:spPr>
      </p:pic>
    </p:spTree>
    <p:extLst>
      <p:ext uri="{BB962C8B-B14F-4D97-AF65-F5344CB8AC3E}">
        <p14:creationId xmlns:p14="http://schemas.microsoft.com/office/powerpoint/2010/main" val="221016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57;p30" descr="object 2"/>
          <p:cNvPicPr preferRelativeResize="0"/>
          <p:nvPr/>
        </p:nvPicPr>
        <p:blipFill rotWithShape="1">
          <a:blip r:embed="rId2">
            <a:alphaModFix/>
          </a:blip>
          <a:srcRect/>
          <a:stretch/>
        </p:blipFill>
        <p:spPr>
          <a:xfrm>
            <a:off x="1041990" y="1658680"/>
            <a:ext cx="3821548" cy="2572736"/>
          </a:xfrm>
          <a:prstGeom prst="rect">
            <a:avLst/>
          </a:prstGeom>
          <a:noFill/>
          <a:ln>
            <a:noFill/>
          </a:ln>
        </p:spPr>
      </p:pic>
      <p:pic>
        <p:nvPicPr>
          <p:cNvPr id="7" name="Google Shape;362;p30" descr="object 7"/>
          <p:cNvPicPr preferRelativeResize="0"/>
          <p:nvPr/>
        </p:nvPicPr>
        <p:blipFill rotWithShape="1">
          <a:blip r:embed="rId3">
            <a:alphaModFix/>
          </a:blip>
          <a:srcRect/>
          <a:stretch/>
        </p:blipFill>
        <p:spPr>
          <a:xfrm>
            <a:off x="5018567" y="361507"/>
            <a:ext cx="2838893" cy="4093535"/>
          </a:xfrm>
          <a:prstGeom prst="rect">
            <a:avLst/>
          </a:prstGeom>
          <a:noFill/>
          <a:ln>
            <a:noFill/>
          </a:ln>
        </p:spPr>
      </p:pic>
      <p:pic>
        <p:nvPicPr>
          <p:cNvPr id="13" name="Picture 12"/>
          <p:cNvPicPr>
            <a:picLocks noChangeAspect="1"/>
          </p:cNvPicPr>
          <p:nvPr/>
        </p:nvPicPr>
        <p:blipFill>
          <a:blip r:embed="rId4"/>
          <a:stretch>
            <a:fillRect/>
          </a:stretch>
        </p:blipFill>
        <p:spPr>
          <a:xfrm>
            <a:off x="0" y="616687"/>
            <a:ext cx="2838893" cy="893135"/>
          </a:xfrm>
          <a:prstGeom prst="rect">
            <a:avLst/>
          </a:prstGeom>
        </p:spPr>
      </p:pic>
    </p:spTree>
    <p:extLst>
      <p:ext uri="{BB962C8B-B14F-4D97-AF65-F5344CB8AC3E}">
        <p14:creationId xmlns:p14="http://schemas.microsoft.com/office/powerpoint/2010/main" val="159148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15"/>
          <p:cNvSpPr txBox="1"/>
          <p:nvPr/>
        </p:nvSpPr>
        <p:spPr>
          <a:xfrm>
            <a:off x="287079" y="158575"/>
            <a:ext cx="16692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IBM Plex Sans Medium"/>
                <a:ea typeface="IBM Plex Sans Medium"/>
                <a:cs typeface="IBM Plex Sans Medium"/>
                <a:sym typeface="IBM Plex Sans Medium"/>
              </a:rPr>
              <a:t>Introduction</a:t>
            </a:r>
            <a:endParaRPr sz="1800">
              <a:solidFill>
                <a:schemeClr val="dk1"/>
              </a:solidFill>
              <a:latin typeface="IBM Plex Sans Medium"/>
              <a:ea typeface="IBM Plex Sans Medium"/>
              <a:cs typeface="IBM Plex Sans Medium"/>
              <a:sym typeface="IBM Plex Sans Medium"/>
            </a:endParaRPr>
          </a:p>
        </p:txBody>
      </p:sp>
      <p:sp>
        <p:nvSpPr>
          <p:cNvPr id="71" name="Google Shape;71;p15"/>
          <p:cNvSpPr txBox="1"/>
          <p:nvPr/>
        </p:nvSpPr>
        <p:spPr>
          <a:xfrm>
            <a:off x="287079" y="555673"/>
            <a:ext cx="4763223" cy="4421027"/>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 sz="1400" b="1" dirty="0">
                <a:solidFill>
                  <a:schemeClr val="dk1"/>
                </a:solidFill>
              </a:rPr>
              <a:t>Overview of the Project</a:t>
            </a:r>
          </a:p>
          <a:p>
            <a:pPr marL="114300" lvl="0">
              <a:buClr>
                <a:schemeClr val="dk1"/>
              </a:buClr>
              <a:buSzPts val="1800"/>
            </a:pPr>
            <a:r>
              <a:rPr lang="en-US" sz="1200" dirty="0">
                <a:solidFill>
                  <a:schemeClr val="dk1"/>
                </a:solidFill>
              </a:rPr>
              <a:t>The Air Quality Analysis project aims to monitor, analyze, and predict air quality levels in various regions using data science and machine learning techniques. The goal is to provide actionable insights that can help mitigate pollution and improve public health. Air Quality Analysis project stands as a pivotal initiative at the intersection of environmental science, technology, and public health, striving to create a cleaner, healthier future through informed decision-making and actionable insights.</a:t>
            </a:r>
          </a:p>
          <a:p>
            <a:pPr marL="114300" lvl="0">
              <a:buClr>
                <a:schemeClr val="dk1"/>
              </a:buClr>
              <a:buSzPts val="1800"/>
            </a:pPr>
            <a:endParaRPr sz="1200" dirty="0">
              <a:solidFill>
                <a:schemeClr val="dk1"/>
              </a:solidFill>
            </a:endParaRPr>
          </a:p>
          <a:p>
            <a:pPr marL="114300" lvl="0" algn="l" rtl="0">
              <a:spcBef>
                <a:spcPts val="0"/>
              </a:spcBef>
              <a:spcAft>
                <a:spcPts val="0"/>
              </a:spcAft>
              <a:buClr>
                <a:schemeClr val="dk1"/>
              </a:buClr>
              <a:buSzPts val="1800"/>
            </a:pPr>
            <a:r>
              <a:rPr lang="en" sz="1300" dirty="0">
                <a:solidFill>
                  <a:schemeClr val="dk1"/>
                </a:solidFill>
              </a:rPr>
              <a:t>Objective</a:t>
            </a:r>
          </a:p>
          <a:p>
            <a:pPr marL="285750" lvl="2" indent="-285750">
              <a:buFont typeface="Arial" panose="020B0604020202020204" pitchFamily="34" charset="0"/>
              <a:buChar char="•"/>
            </a:pPr>
            <a:r>
              <a:rPr lang="en-IN" sz="1300" b="1" dirty="0">
                <a:solidFill>
                  <a:schemeClr val="bg2">
                    <a:lumMod val="75000"/>
                  </a:schemeClr>
                </a:solidFill>
              </a:rPr>
              <a:t>Assess Current Air Quality:</a:t>
            </a:r>
            <a:r>
              <a:rPr lang="en-IN" sz="1300" dirty="0">
                <a:solidFill>
                  <a:schemeClr val="bg2">
                    <a:lumMod val="75000"/>
                  </a:schemeClr>
                </a:solidFill>
              </a:rPr>
              <a:t>  Measure concentrations of pollutants like PM2.5, NO2, and O3.</a:t>
            </a:r>
          </a:p>
          <a:p>
            <a:pPr marL="285750" lvl="2" indent="-285750">
              <a:buFont typeface="Arial" panose="020B0604020202020204" pitchFamily="34" charset="0"/>
              <a:buChar char="•"/>
            </a:pPr>
            <a:r>
              <a:rPr lang="en-IN" sz="1300" b="1" dirty="0">
                <a:solidFill>
                  <a:schemeClr val="bg2">
                    <a:lumMod val="75000"/>
                  </a:schemeClr>
                </a:solidFill>
              </a:rPr>
              <a:t>Identify Pollution Sources:</a:t>
            </a:r>
            <a:r>
              <a:rPr lang="en-IN" sz="1300" dirty="0">
                <a:solidFill>
                  <a:schemeClr val="bg2">
                    <a:lumMod val="75000"/>
                  </a:schemeClr>
                </a:solidFill>
              </a:rPr>
              <a:t> Determine primary sources such as vehicles and industries.</a:t>
            </a:r>
          </a:p>
          <a:p>
            <a:pPr marL="285750" lvl="2" indent="-285750">
              <a:buFont typeface="Arial" panose="020B0604020202020204" pitchFamily="34" charset="0"/>
              <a:buChar char="•"/>
            </a:pPr>
            <a:r>
              <a:rPr lang="en-IN" sz="1300" b="1" dirty="0">
                <a:solidFill>
                  <a:schemeClr val="bg2">
                    <a:lumMod val="75000"/>
                  </a:schemeClr>
                </a:solidFill>
              </a:rPr>
              <a:t>Analysis Temporal Trends:</a:t>
            </a:r>
            <a:r>
              <a:rPr lang="en-IN" sz="1300" dirty="0">
                <a:solidFill>
                  <a:schemeClr val="bg2">
                    <a:lumMod val="75000"/>
                  </a:schemeClr>
                </a:solidFill>
              </a:rPr>
              <a:t> Study daily, seasonal, and annual air quality variations.</a:t>
            </a:r>
          </a:p>
          <a:p>
            <a:pPr marL="285750" lvl="2" indent="-285750">
              <a:buFont typeface="Arial" panose="020B0604020202020204" pitchFamily="34" charset="0"/>
              <a:buChar char="•"/>
            </a:pPr>
            <a:r>
              <a:rPr lang="en-IN" sz="1300" b="1" dirty="0">
                <a:solidFill>
                  <a:schemeClr val="bg2">
                    <a:lumMod val="75000"/>
                  </a:schemeClr>
                </a:solidFill>
              </a:rPr>
              <a:t>Health Impact Assessment:</a:t>
            </a:r>
            <a:r>
              <a:rPr lang="en-IN" sz="1300" dirty="0">
                <a:solidFill>
                  <a:schemeClr val="bg2">
                    <a:lumMod val="75000"/>
                  </a:schemeClr>
                </a:solidFill>
              </a:rPr>
              <a:t> Correlate pollution data with health records for impact </a:t>
            </a:r>
            <a:r>
              <a:rPr lang="en-IN" sz="1300" b="1" dirty="0">
                <a:solidFill>
                  <a:schemeClr val="bg2">
                    <a:lumMod val="75000"/>
                  </a:schemeClr>
                </a:solidFill>
              </a:rPr>
              <a:t>Forecasting and Predictive Analysis</a:t>
            </a:r>
            <a:r>
              <a:rPr lang="en-IN" sz="1300" dirty="0">
                <a:solidFill>
                  <a:schemeClr val="bg2">
                    <a:lumMod val="75000"/>
                  </a:schemeClr>
                </a:solidFill>
              </a:rPr>
              <a:t>: Develop models to predict future air quality.</a:t>
            </a:r>
          </a:p>
          <a:p>
            <a:pPr marL="285750" lvl="2" indent="-285750">
              <a:buFont typeface="Arial" panose="020B0604020202020204" pitchFamily="34" charset="0"/>
              <a:buChar char="•"/>
            </a:pPr>
            <a:r>
              <a:rPr lang="en-IN" sz="1300" b="1" dirty="0">
                <a:solidFill>
                  <a:schemeClr val="bg2">
                    <a:lumMod val="75000"/>
                  </a:schemeClr>
                </a:solidFill>
              </a:rPr>
              <a:t>Sustainability and Long-term Planning</a:t>
            </a:r>
            <a:r>
              <a:rPr lang="en-IN" sz="1300" dirty="0">
                <a:solidFill>
                  <a:schemeClr val="bg2">
                    <a:lumMod val="75000"/>
                  </a:schemeClr>
                </a:solidFill>
              </a:rPr>
              <a:t>: Integrate air quality with broader environmental strategies.</a:t>
            </a:r>
          </a:p>
        </p:txBody>
      </p:sp>
      <p:sp>
        <p:nvSpPr>
          <p:cNvPr id="72" name="Google Shape;72;p15"/>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6D0DD05F-82B3-EA59-9CBE-CB717EF2543A}"/>
              </a:ext>
            </a:extLst>
          </p:cNvPr>
          <p:cNvPicPr>
            <a:picLocks noChangeAspect="1"/>
          </p:cNvPicPr>
          <p:nvPr/>
        </p:nvPicPr>
        <p:blipFill>
          <a:blip r:embed="rId3">
            <a:duotone>
              <a:schemeClr val="accent5">
                <a:shade val="45000"/>
                <a:satMod val="135000"/>
              </a:schemeClr>
              <a:prstClr val="white"/>
            </a:duotone>
          </a:blip>
          <a:stretch>
            <a:fillRect/>
          </a:stretch>
        </p:blipFill>
        <p:spPr>
          <a:xfrm>
            <a:off x="4958863" y="0"/>
            <a:ext cx="4171070" cy="4976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
        <p:cNvGrpSpPr/>
        <p:nvPr/>
      </p:nvGrpSpPr>
      <p:grpSpPr>
        <a:xfrm>
          <a:off x="0" y="0"/>
          <a:ext cx="0" cy="0"/>
          <a:chOff x="0" y="0"/>
          <a:chExt cx="0" cy="0"/>
        </a:xfrm>
      </p:grpSpPr>
      <p:sp>
        <p:nvSpPr>
          <p:cNvPr id="77" name="Google Shape;77;p16"/>
          <p:cNvSpPr txBox="1"/>
          <p:nvPr/>
        </p:nvSpPr>
        <p:spPr>
          <a:xfrm>
            <a:off x="208675" y="169000"/>
            <a:ext cx="2639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IBM Plex Sans Medium"/>
                <a:ea typeface="IBM Plex Sans Medium"/>
                <a:cs typeface="IBM Plex Sans Medium"/>
                <a:sym typeface="IBM Plex Sans Medium"/>
              </a:rPr>
              <a:t>Problem Identification</a:t>
            </a:r>
            <a:endParaRPr sz="1800" dirty="0">
              <a:solidFill>
                <a:schemeClr val="dk1"/>
              </a:solidFill>
              <a:latin typeface="IBM Plex Sans Medium"/>
              <a:ea typeface="IBM Plex Sans Medium"/>
              <a:cs typeface="IBM Plex Sans Medium"/>
              <a:sym typeface="IBM Plex Sans Medium"/>
            </a:endParaRPr>
          </a:p>
        </p:txBody>
      </p:sp>
      <p:sp>
        <p:nvSpPr>
          <p:cNvPr id="78" name="Google Shape;78;p16"/>
          <p:cNvSpPr txBox="1"/>
          <p:nvPr/>
        </p:nvSpPr>
        <p:spPr>
          <a:xfrm>
            <a:off x="208675" y="642700"/>
            <a:ext cx="8701409" cy="4248277"/>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 sz="1800" dirty="0">
                <a:solidFill>
                  <a:schemeClr val="dk1"/>
                </a:solidFill>
              </a:rPr>
              <a:t>Problem Statement</a:t>
            </a:r>
          </a:p>
          <a:p>
            <a:pPr marL="114300" lvl="0" algn="l" rtl="0">
              <a:spcBef>
                <a:spcPts val="0"/>
              </a:spcBef>
              <a:spcAft>
                <a:spcPts val="0"/>
              </a:spcAft>
              <a:buClr>
                <a:schemeClr val="dk1"/>
              </a:buClr>
              <a:buSzPts val="1800"/>
            </a:pPr>
            <a:endParaRPr lang="en" sz="1800" dirty="0">
              <a:solidFill>
                <a:schemeClr val="bg2">
                  <a:lumMod val="75000"/>
                </a:schemeClr>
              </a:solidFill>
            </a:endParaRPr>
          </a:p>
          <a:p>
            <a:pPr marL="400050" lvl="0" indent="-285750">
              <a:buClr>
                <a:schemeClr val="dk1"/>
              </a:buClr>
              <a:buSzPts val="1800"/>
              <a:buFont typeface="Arial" panose="020B0604020202020204" pitchFamily="34" charset="0"/>
              <a:buChar char="•"/>
            </a:pPr>
            <a:r>
              <a:rPr lang="en-US" sz="1600" b="1" dirty="0">
                <a:solidFill>
                  <a:schemeClr val="bg2">
                    <a:lumMod val="75000"/>
                  </a:schemeClr>
                </a:solidFill>
              </a:rPr>
              <a:t>Leveraging Data Science and Machine Learning</a:t>
            </a:r>
            <a:r>
              <a:rPr lang="en-US" sz="1600" dirty="0"/>
              <a:t>: </a:t>
            </a:r>
            <a:r>
              <a:rPr lang="en-US" sz="1600" dirty="0">
                <a:solidFill>
                  <a:schemeClr val="dk1"/>
                </a:solidFill>
              </a:rPr>
              <a:t>Utilize advanced data science and machine learning techniques to monitor, analyze, and predict air quality levels, recognizing their profound impacts on public health and the environment.</a:t>
            </a:r>
          </a:p>
          <a:p>
            <a:pPr marL="400050" lvl="0" indent="-285750">
              <a:buClr>
                <a:schemeClr val="dk1"/>
              </a:buClr>
              <a:buSzPts val="1800"/>
              <a:buFont typeface="Arial" panose="020B0604020202020204" pitchFamily="34" charset="0"/>
              <a:buChar char="•"/>
            </a:pPr>
            <a:r>
              <a:rPr lang="en-IN" sz="1600" b="1" dirty="0">
                <a:solidFill>
                  <a:schemeClr val="bg2">
                    <a:lumMod val="75000"/>
                  </a:schemeClr>
                </a:solidFill>
              </a:rPr>
              <a:t>Integration of Data</a:t>
            </a:r>
            <a:r>
              <a:rPr lang="en-IN" sz="1600" dirty="0"/>
              <a:t>: </a:t>
            </a:r>
            <a:r>
              <a:rPr lang="en-US" sz="1600" dirty="0">
                <a:solidFill>
                  <a:schemeClr val="dk1"/>
                </a:solidFill>
              </a:rPr>
              <a:t>Combine historical and real-time air quality and meteorological data to ensure comprehensive and accurate analysis</a:t>
            </a:r>
          </a:p>
          <a:p>
            <a:pPr marL="400050" lvl="0" indent="-285750">
              <a:buClr>
                <a:schemeClr val="dk1"/>
              </a:buClr>
              <a:buSzPts val="1800"/>
              <a:buFont typeface="Arial" panose="020B0604020202020204" pitchFamily="34" charset="0"/>
              <a:buChar char="•"/>
            </a:pPr>
            <a:r>
              <a:rPr lang="en-IN" sz="1600" b="1" dirty="0">
                <a:solidFill>
                  <a:schemeClr val="bg2">
                    <a:lumMod val="75000"/>
                  </a:schemeClr>
                </a:solidFill>
              </a:rPr>
              <a:t>Data Cleaning and </a:t>
            </a:r>
            <a:r>
              <a:rPr lang="en-IN" sz="1600" b="1" dirty="0" err="1">
                <a:solidFill>
                  <a:schemeClr val="bg2">
                    <a:lumMod val="75000"/>
                  </a:schemeClr>
                </a:solidFill>
              </a:rPr>
              <a:t>Preprocessing</a:t>
            </a:r>
            <a:r>
              <a:rPr lang="en-IN" sz="1600" dirty="0">
                <a:solidFill>
                  <a:schemeClr val="bg2">
                    <a:lumMod val="75000"/>
                  </a:schemeClr>
                </a:solidFill>
              </a:rPr>
              <a:t>: </a:t>
            </a:r>
            <a:r>
              <a:rPr lang="en-US" sz="1600" dirty="0">
                <a:solidFill>
                  <a:schemeClr val="bg2">
                    <a:lumMod val="75000"/>
                  </a:schemeClr>
                </a:solidFill>
              </a:rPr>
              <a:t>Implement rigorous data cleaning and preprocessing steps to maintain data accuracy and reliability.</a:t>
            </a:r>
          </a:p>
          <a:p>
            <a:pPr marL="400050" lvl="0" indent="-285750">
              <a:buClr>
                <a:schemeClr val="dk1"/>
              </a:buClr>
              <a:buSzPts val="1800"/>
              <a:buFont typeface="Arial" panose="020B0604020202020204" pitchFamily="34" charset="0"/>
              <a:buChar char="•"/>
            </a:pPr>
            <a:r>
              <a:rPr lang="en-IN" sz="1600" b="1" dirty="0">
                <a:solidFill>
                  <a:schemeClr val="bg2">
                    <a:lumMod val="75000"/>
                  </a:schemeClr>
                </a:solidFill>
              </a:rPr>
              <a:t>Exploratory Data Analysis</a:t>
            </a:r>
            <a:r>
              <a:rPr lang="en-IN" sz="1600" dirty="0"/>
              <a:t>: </a:t>
            </a:r>
            <a:r>
              <a:rPr lang="en-US" sz="1600" dirty="0">
                <a:solidFill>
                  <a:schemeClr val="dk1"/>
                </a:solidFill>
              </a:rPr>
              <a:t>Use exploratory data analysis (EDA) and statistical methods to identify patterns and relationships within the data, providing actionable insights.</a:t>
            </a:r>
          </a:p>
          <a:p>
            <a:pPr marL="400050" lvl="0" indent="-285750">
              <a:buClr>
                <a:schemeClr val="dk1"/>
              </a:buClr>
              <a:buSzPts val="1800"/>
              <a:buFont typeface="Arial" panose="020B0604020202020204" pitchFamily="34" charset="0"/>
              <a:buChar char="•"/>
            </a:pPr>
            <a:r>
              <a:rPr lang="en-IN" sz="1600" b="1" dirty="0">
                <a:solidFill>
                  <a:schemeClr val="bg2">
                    <a:lumMod val="75000"/>
                  </a:schemeClr>
                </a:solidFill>
              </a:rPr>
              <a:t>Machine Learning Forecasting</a:t>
            </a:r>
            <a:r>
              <a:rPr lang="en-IN" sz="1600" dirty="0">
                <a:solidFill>
                  <a:schemeClr val="bg2">
                    <a:lumMod val="75000"/>
                  </a:schemeClr>
                </a:solidFill>
              </a:rPr>
              <a:t>: </a:t>
            </a:r>
            <a:r>
              <a:rPr lang="en-US" sz="1600" dirty="0">
                <a:solidFill>
                  <a:schemeClr val="bg2">
                    <a:lumMod val="75000"/>
                  </a:schemeClr>
                </a:solidFill>
              </a:rPr>
              <a:t>Develop machine learning models to forecast air quality, enabling proactive measures to mitigate health issues and environmental damage.</a:t>
            </a:r>
          </a:p>
        </p:txBody>
      </p:sp>
      <p:sp>
        <p:nvSpPr>
          <p:cNvPr id="79" name="Google Shape;79;p16"/>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080" y="634027"/>
            <a:ext cx="8442251" cy="4493538"/>
          </a:xfrm>
          <a:prstGeom prst="rect">
            <a:avLst/>
          </a:prstGeom>
          <a:noFill/>
        </p:spPr>
        <p:txBody>
          <a:bodyPr wrap="square" rtlCol="0">
            <a:spAutoFit/>
          </a:bodyPr>
          <a:lstStyle/>
          <a:p>
            <a:pPr marL="457200" lvl="0" indent="-342900">
              <a:buClr>
                <a:schemeClr val="dk1"/>
              </a:buClr>
              <a:buSzPts val="1800"/>
              <a:buChar char="●"/>
            </a:pPr>
            <a:r>
              <a:rPr lang="en-US" sz="1600" b="1" u="sng" dirty="0">
                <a:solidFill>
                  <a:schemeClr val="dk1"/>
                </a:solidFill>
              </a:rPr>
              <a:t>Significance of the Problem</a:t>
            </a:r>
          </a:p>
          <a:p>
            <a:pPr marL="400050" lvl="0" indent="-285750">
              <a:buClr>
                <a:schemeClr val="dk1"/>
              </a:buClr>
              <a:buSzPts val="1800"/>
              <a:buFont typeface="Arial" panose="020B0604020202020204" pitchFamily="34" charset="0"/>
              <a:buChar char="•"/>
            </a:pPr>
            <a:r>
              <a:rPr lang="en-IN" sz="1400" b="1" dirty="0">
                <a:solidFill>
                  <a:schemeClr val="bg2">
                    <a:lumMod val="50000"/>
                  </a:schemeClr>
                </a:solidFill>
              </a:rPr>
              <a:t>Public Health</a:t>
            </a:r>
            <a:r>
              <a:rPr lang="en-IN" sz="1400" dirty="0"/>
              <a:t>:</a:t>
            </a:r>
            <a:r>
              <a:rPr lang="en-US" sz="1400" dirty="0">
                <a:solidFill>
                  <a:schemeClr val="tx2">
                    <a:lumMod val="60000"/>
                    <a:lumOff val="40000"/>
                  </a:schemeClr>
                </a:solidFill>
              </a:rPr>
              <a:t>Poor air quality is linked to numerous health issues, including respiratory and cardiovascular diseases, allergies, and premature deaths. Understanding and mitigating air pollution can significantly improve public health outcomes.</a:t>
            </a:r>
          </a:p>
          <a:p>
            <a:pPr marL="400050" lvl="0" indent="-285750">
              <a:buClr>
                <a:schemeClr val="dk1"/>
              </a:buClr>
              <a:buSzPts val="1800"/>
              <a:buFont typeface="Arial" panose="020B0604020202020204" pitchFamily="34" charset="0"/>
              <a:buChar char="•"/>
            </a:pPr>
            <a:r>
              <a:rPr lang="en-IN" sz="1400" b="1" dirty="0">
                <a:solidFill>
                  <a:schemeClr val="bg2">
                    <a:lumMod val="50000"/>
                  </a:schemeClr>
                </a:solidFill>
              </a:rPr>
              <a:t>Environmental Impact</a:t>
            </a:r>
            <a:r>
              <a:rPr lang="en-IN" sz="1400" dirty="0"/>
              <a:t>:</a:t>
            </a:r>
            <a:r>
              <a:rPr lang="en-US" sz="1400" dirty="0">
                <a:solidFill>
                  <a:schemeClr val="tx2">
                    <a:lumMod val="60000"/>
                    <a:lumOff val="40000"/>
                  </a:schemeClr>
                </a:solidFill>
              </a:rPr>
              <a:t>Air pollution contributes to environmental degradation, including acid rain, reduced visibility, and harm to wildlife and ecosystems. Analyzing air quality helps in preserving natural habitats and biodiversity.</a:t>
            </a:r>
          </a:p>
          <a:p>
            <a:pPr marL="400050" lvl="0" indent="-285750">
              <a:buClr>
                <a:schemeClr val="dk1"/>
              </a:buClr>
              <a:buSzPts val="1800"/>
              <a:buFont typeface="Arial" panose="020B0604020202020204" pitchFamily="34" charset="0"/>
              <a:buChar char="•"/>
            </a:pPr>
            <a:r>
              <a:rPr lang="en-IN" sz="1400" b="1" dirty="0">
                <a:solidFill>
                  <a:schemeClr val="bg2">
                    <a:lumMod val="50000"/>
                  </a:schemeClr>
                </a:solidFill>
              </a:rPr>
              <a:t>Climate Change</a:t>
            </a:r>
            <a:r>
              <a:rPr lang="en-IN" sz="1400" dirty="0"/>
              <a:t>:</a:t>
            </a:r>
            <a:r>
              <a:rPr lang="en-US" sz="1400" dirty="0">
                <a:solidFill>
                  <a:schemeClr val="tx2">
                    <a:lumMod val="40000"/>
                    <a:lumOff val="60000"/>
                  </a:schemeClr>
                </a:solidFill>
              </a:rPr>
              <a:t>Air pollutants, such as black carbon and methane, contribute to global warming. Addressing air quality issues is therefore integral to combating climate change and achieving sustainability goals.</a:t>
            </a:r>
          </a:p>
          <a:p>
            <a:pPr marL="114300" lvl="0">
              <a:buClr>
                <a:schemeClr val="dk1"/>
              </a:buClr>
              <a:buSzPts val="1800"/>
            </a:pPr>
            <a:endParaRPr lang="en-US" sz="1400" dirty="0">
              <a:solidFill>
                <a:schemeClr val="dk1"/>
              </a:solidFill>
            </a:endParaRPr>
          </a:p>
          <a:p>
            <a:pPr marL="457200" lvl="0" indent="-342900">
              <a:buClr>
                <a:schemeClr val="dk1"/>
              </a:buClr>
              <a:buSzPts val="1800"/>
              <a:buChar char="●"/>
            </a:pPr>
            <a:r>
              <a:rPr lang="en-US" sz="1600" b="1" u="sng" dirty="0">
                <a:solidFill>
                  <a:schemeClr val="dk1"/>
                </a:solidFill>
              </a:rPr>
              <a:t>Relevant SDGs</a:t>
            </a:r>
          </a:p>
          <a:p>
            <a:pPr marL="400050" lvl="0" indent="-285750">
              <a:buClr>
                <a:schemeClr val="dk1"/>
              </a:buClr>
              <a:buSzPts val="1800"/>
              <a:buFont typeface="Arial" panose="020B0604020202020204" pitchFamily="34" charset="0"/>
              <a:buChar char="•"/>
            </a:pPr>
            <a:r>
              <a:rPr lang="en-US" sz="1600" b="1" dirty="0">
                <a:solidFill>
                  <a:schemeClr val="bg2">
                    <a:lumMod val="75000"/>
                  </a:schemeClr>
                </a:solidFill>
              </a:rPr>
              <a:t>SDG 3: Good Health and Well-being</a:t>
            </a:r>
            <a:r>
              <a:rPr lang="en-US" sz="1600" dirty="0">
                <a:solidFill>
                  <a:schemeClr val="bg2">
                    <a:lumMod val="75000"/>
                  </a:schemeClr>
                </a:solidFill>
              </a:rPr>
              <a:t>: </a:t>
            </a:r>
            <a:r>
              <a:rPr lang="en-US" sz="1600" dirty="0">
                <a:solidFill>
                  <a:schemeClr val="tx2">
                    <a:lumMod val="40000"/>
                    <a:lumOff val="60000"/>
                  </a:schemeClr>
                </a:solidFill>
              </a:rPr>
              <a:t>Improving air quality directly contributes to better respiratory and cardiovascular health, reducing the incidence of diseases and enhancing overall well-being.</a:t>
            </a:r>
          </a:p>
          <a:p>
            <a:pPr marL="400050" lvl="0" indent="-285750">
              <a:buClr>
                <a:schemeClr val="dk1"/>
              </a:buClr>
              <a:buSzPts val="1800"/>
              <a:buFont typeface="Arial" panose="020B0604020202020204" pitchFamily="34" charset="0"/>
              <a:buChar char="•"/>
            </a:pPr>
            <a:r>
              <a:rPr lang="en-US" sz="1600" b="1" dirty="0">
                <a:solidFill>
                  <a:schemeClr val="bg2">
                    <a:lumMod val="75000"/>
                  </a:schemeClr>
                </a:solidFill>
              </a:rPr>
              <a:t>SDG 11: Sustainable Cities and Communities</a:t>
            </a:r>
            <a:r>
              <a:rPr lang="en-US" sz="1600" dirty="0"/>
              <a:t>: </a:t>
            </a:r>
            <a:r>
              <a:rPr lang="en-US" sz="1600" dirty="0">
                <a:solidFill>
                  <a:schemeClr val="tx2">
                    <a:lumMod val="40000"/>
                    <a:lumOff val="60000"/>
                  </a:schemeClr>
                </a:solidFill>
              </a:rPr>
              <a:t>Monitoring and improving air quality helps create sustainable urban environments, making cities safer and more resilient to pollution-related challenges.</a:t>
            </a:r>
          </a:p>
          <a:p>
            <a:pPr marL="400050" lvl="0" indent="-285750">
              <a:buClr>
                <a:schemeClr val="dk1"/>
              </a:buClr>
              <a:buSzPts val="1800"/>
              <a:buFont typeface="Arial" panose="020B0604020202020204" pitchFamily="34" charset="0"/>
              <a:buChar char="•"/>
            </a:pPr>
            <a:r>
              <a:rPr lang="en-IN" sz="1600" b="1" dirty="0">
                <a:solidFill>
                  <a:schemeClr val="bg2">
                    <a:lumMod val="60000"/>
                    <a:lumOff val="40000"/>
                  </a:schemeClr>
                </a:solidFill>
              </a:rPr>
              <a:t>SDG 13: Climate Action</a:t>
            </a:r>
            <a:r>
              <a:rPr lang="en-IN" sz="1600" dirty="0">
                <a:solidFill>
                  <a:schemeClr val="bg2">
                    <a:lumMod val="75000"/>
                  </a:schemeClr>
                </a:solidFill>
              </a:rPr>
              <a:t>: </a:t>
            </a:r>
            <a:r>
              <a:rPr lang="en-US" sz="1600" dirty="0">
                <a:solidFill>
                  <a:schemeClr val="tx2">
                    <a:lumMod val="40000"/>
                    <a:lumOff val="60000"/>
                  </a:schemeClr>
                </a:solidFill>
              </a:rPr>
              <a:t>By analyzing and mitigating air pollution, the project supports efforts to combat climate change and reduce greenhouse gas emissions.</a:t>
            </a:r>
          </a:p>
        </p:txBody>
      </p:sp>
      <p:sp>
        <p:nvSpPr>
          <p:cNvPr id="3" name="TextBox 2"/>
          <p:cNvSpPr txBox="1"/>
          <p:nvPr/>
        </p:nvSpPr>
        <p:spPr>
          <a:xfrm flipH="1">
            <a:off x="407226" y="233917"/>
            <a:ext cx="2899500" cy="400110"/>
          </a:xfrm>
          <a:prstGeom prst="rect">
            <a:avLst/>
          </a:prstGeom>
          <a:noFill/>
        </p:spPr>
        <p:txBody>
          <a:bodyPr wrap="square" rtlCol="0">
            <a:spAutoFit/>
          </a:bodyPr>
          <a:lstStyle/>
          <a:p>
            <a:pPr lvl="0"/>
            <a:r>
              <a:rPr lang="en-IN" sz="2000" dirty="0">
                <a:solidFill>
                  <a:schemeClr val="dk1"/>
                </a:solidFill>
                <a:latin typeface="IBM Plex Sans Medium"/>
                <a:ea typeface="IBM Plex Sans Medium"/>
                <a:cs typeface="IBM Plex Sans Medium"/>
                <a:sym typeface="IBM Plex Sans Medium"/>
              </a:rPr>
              <a:t>Problem Identification</a:t>
            </a:r>
          </a:p>
        </p:txBody>
      </p:sp>
    </p:spTree>
    <p:extLst>
      <p:ext uri="{BB962C8B-B14F-4D97-AF65-F5344CB8AC3E}">
        <p14:creationId xmlns:p14="http://schemas.microsoft.com/office/powerpoint/2010/main" val="3129843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p:nvPr/>
        </p:nvSpPr>
        <p:spPr>
          <a:xfrm>
            <a:off x="93925" y="148150"/>
            <a:ext cx="2639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IBM Plex Sans Medium"/>
                <a:ea typeface="IBM Plex Sans Medium"/>
                <a:cs typeface="IBM Plex Sans Medium"/>
                <a:sym typeface="IBM Plex Sans Medium"/>
              </a:rPr>
              <a:t>Data Collection</a:t>
            </a:r>
            <a:endParaRPr sz="1800">
              <a:solidFill>
                <a:schemeClr val="dk1"/>
              </a:solidFill>
              <a:latin typeface="IBM Plex Sans Medium"/>
              <a:ea typeface="IBM Plex Sans Medium"/>
              <a:cs typeface="IBM Plex Sans Medium"/>
              <a:sym typeface="IBM Plex Sans Medium"/>
            </a:endParaRPr>
          </a:p>
        </p:txBody>
      </p:sp>
      <p:sp>
        <p:nvSpPr>
          <p:cNvPr id="85" name="Google Shape;85;p17"/>
          <p:cNvSpPr txBox="1"/>
          <p:nvPr/>
        </p:nvSpPr>
        <p:spPr>
          <a:xfrm>
            <a:off x="233916" y="621850"/>
            <a:ext cx="8739963" cy="4205331"/>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b="1" u="sng" dirty="0">
                <a:solidFill>
                  <a:schemeClr val="dk1"/>
                </a:solidFill>
              </a:rPr>
              <a:t>Sources of Data</a:t>
            </a:r>
          </a:p>
          <a:p>
            <a:pPr marL="114300" lvl="0" algn="l" rtl="0">
              <a:spcBef>
                <a:spcPts val="0"/>
              </a:spcBef>
              <a:spcAft>
                <a:spcPts val="0"/>
              </a:spcAft>
              <a:buClr>
                <a:schemeClr val="dk1"/>
              </a:buClr>
              <a:buSzPts val="1800"/>
            </a:pPr>
            <a:endParaRPr lang="en" sz="1800" b="1" u="sng" dirty="0">
              <a:solidFill>
                <a:schemeClr val="dk1"/>
              </a:solidFill>
            </a:endParaRPr>
          </a:p>
          <a:p>
            <a:pPr marL="400050" lvl="0" indent="-285750">
              <a:buClr>
                <a:schemeClr val="dk1"/>
              </a:buClr>
              <a:buSzPts val="1800"/>
              <a:buFont typeface="Arial" panose="020B0604020202020204" pitchFamily="34" charset="0"/>
              <a:buChar char="•"/>
            </a:pPr>
            <a:r>
              <a:rPr lang="en-US" sz="1600" b="1" dirty="0" err="1">
                <a:solidFill>
                  <a:schemeClr val="dk1"/>
                </a:solidFill>
              </a:rPr>
              <a:t>Kaggle</a:t>
            </a:r>
            <a:r>
              <a:rPr lang="en-US" sz="1600" b="1" dirty="0">
                <a:solidFill>
                  <a:schemeClr val="dk1"/>
                </a:solidFill>
              </a:rPr>
              <a:t>: </a:t>
            </a:r>
            <a:r>
              <a:rPr lang="en-US" sz="1600" dirty="0">
                <a:solidFill>
                  <a:schemeClr val="dk1"/>
                </a:solidFill>
              </a:rPr>
              <a:t>Various air quality datasets, such as "Air Quality Data in India" and "Air Quality in Major Cities."</a:t>
            </a:r>
          </a:p>
          <a:p>
            <a:pPr marL="400050" lvl="0" indent="-285750">
              <a:buClr>
                <a:schemeClr val="dk1"/>
              </a:buClr>
              <a:buSzPts val="1800"/>
              <a:buFont typeface="Arial" panose="020B0604020202020204" pitchFamily="34" charset="0"/>
              <a:buChar char="•"/>
            </a:pPr>
            <a:r>
              <a:rPr lang="en-US" sz="1600" dirty="0">
                <a:solidFill>
                  <a:schemeClr val="dk1"/>
                </a:solidFill>
              </a:rPr>
              <a:t>The dataset used can be downloaded </a:t>
            </a:r>
            <a:r>
              <a:rPr lang="en-US" sz="1600" dirty="0">
                <a:solidFill>
                  <a:schemeClr val="dk1"/>
                </a:solidFill>
                <a:hlinkClick r:id="rId3"/>
              </a:rPr>
              <a:t>Here</a:t>
            </a:r>
            <a:r>
              <a:rPr lang="en-US" sz="1600" dirty="0">
                <a:solidFill>
                  <a:schemeClr val="dk1"/>
                </a:solidFill>
              </a:rPr>
              <a:t> from the 2013 to 2018.</a:t>
            </a:r>
            <a:endParaRPr lang="en" sz="1800" dirty="0">
              <a:solidFill>
                <a:schemeClr val="dk1"/>
              </a:solidFill>
            </a:endParaRPr>
          </a:p>
          <a:p>
            <a:pPr marL="457200" lvl="0" indent="-342900" algn="l" rtl="0">
              <a:spcBef>
                <a:spcPts val="0"/>
              </a:spcBef>
              <a:spcAft>
                <a:spcPts val="0"/>
              </a:spcAft>
              <a:buClr>
                <a:schemeClr val="dk1"/>
              </a:buClr>
              <a:buSzPts val="1800"/>
              <a:buChar char="●"/>
            </a:pPr>
            <a:endParaRPr sz="1800" dirty="0">
              <a:solidFill>
                <a:schemeClr val="dk1"/>
              </a:solidFill>
            </a:endParaRPr>
          </a:p>
          <a:p>
            <a:pPr marL="457200" lvl="0" indent="-342900" algn="l" rtl="0">
              <a:spcBef>
                <a:spcPts val="0"/>
              </a:spcBef>
              <a:spcAft>
                <a:spcPts val="0"/>
              </a:spcAft>
              <a:buClr>
                <a:schemeClr val="dk1"/>
              </a:buClr>
              <a:buSzPts val="1800"/>
              <a:buChar char="●"/>
            </a:pPr>
            <a:r>
              <a:rPr lang="en" sz="1800" u="sng" dirty="0">
                <a:solidFill>
                  <a:schemeClr val="dk1"/>
                </a:solidFill>
              </a:rPr>
              <a:t>Data Description</a:t>
            </a:r>
          </a:p>
          <a:p>
            <a:pPr marL="400050" lvl="0" indent="-285750">
              <a:buClr>
                <a:schemeClr val="dk1"/>
              </a:buClr>
              <a:buSzPts val="1800"/>
              <a:buFont typeface="Arial" panose="020B0604020202020204" pitchFamily="34" charset="0"/>
              <a:buChar char="•"/>
            </a:pPr>
            <a:r>
              <a:rPr lang="en-US" sz="1600" dirty="0">
                <a:solidFill>
                  <a:schemeClr val="dk1"/>
                </a:solidFill>
              </a:rPr>
              <a:t>The Air Quality Index (AQI) is used for reporting daily air quality. It tells you how clean or polluted your air is, and what associated health effects might be a concern for you. The AQI focuses on health effects you may experience within a few hours or days after breathing polluted air.</a:t>
            </a:r>
          </a:p>
          <a:p>
            <a:pPr marL="114300" lvl="0">
              <a:buClr>
                <a:schemeClr val="dk1"/>
              </a:buClr>
              <a:buSzPts val="1800"/>
            </a:pPr>
            <a:endParaRPr sz="1600" dirty="0">
              <a:solidFill>
                <a:schemeClr val="dk1"/>
              </a:solidFill>
            </a:endParaRPr>
          </a:p>
          <a:p>
            <a:pPr marL="457200" lvl="0" indent="-342900" algn="l" rtl="0">
              <a:spcBef>
                <a:spcPts val="0"/>
              </a:spcBef>
              <a:spcAft>
                <a:spcPts val="0"/>
              </a:spcAft>
              <a:buClr>
                <a:schemeClr val="dk1"/>
              </a:buClr>
              <a:buSzPts val="1800"/>
              <a:buChar char="●"/>
            </a:pPr>
            <a:r>
              <a:rPr lang="en" sz="1800" u="sng" dirty="0">
                <a:solidFill>
                  <a:schemeClr val="dk1"/>
                </a:solidFill>
              </a:rPr>
              <a:t>Data Collection Methods</a:t>
            </a:r>
          </a:p>
          <a:p>
            <a:pPr marL="400050" lvl="0" indent="-285750">
              <a:buClr>
                <a:schemeClr val="dk1"/>
              </a:buClr>
              <a:buSzPts val="1800"/>
              <a:buFont typeface="Arial" panose="020B0604020202020204" pitchFamily="34" charset="0"/>
              <a:buChar char="•"/>
            </a:pPr>
            <a:r>
              <a:rPr lang="en-US" sz="1600" dirty="0">
                <a:solidFill>
                  <a:schemeClr val="dk1"/>
                </a:solidFill>
              </a:rPr>
              <a:t>Fixed Air Quality Monitoring Stations:</a:t>
            </a:r>
          </a:p>
          <a:p>
            <a:pPr marL="400050" lvl="0" indent="-285750">
              <a:buClr>
                <a:schemeClr val="dk1"/>
              </a:buClr>
              <a:buSzPts val="1800"/>
              <a:buFont typeface="Arial" panose="020B0604020202020204" pitchFamily="34" charset="0"/>
              <a:buChar char="•"/>
            </a:pPr>
            <a:r>
              <a:rPr lang="en-IN" sz="1600" dirty="0">
                <a:solidFill>
                  <a:schemeClr val="dk1"/>
                </a:solidFill>
              </a:rPr>
              <a:t>Mobile Monitoring Units:</a:t>
            </a:r>
          </a:p>
          <a:p>
            <a:pPr marL="400050" lvl="0" indent="-285750">
              <a:buClr>
                <a:schemeClr val="dk1"/>
              </a:buClr>
              <a:buSzPts val="1800"/>
              <a:buFont typeface="Arial" panose="020B0604020202020204" pitchFamily="34" charset="0"/>
              <a:buChar char="•"/>
            </a:pPr>
            <a:r>
              <a:rPr lang="en-IN" sz="1600" dirty="0">
                <a:solidFill>
                  <a:schemeClr val="dk1"/>
                </a:solidFill>
              </a:rPr>
              <a:t>Crowdsourced Data Collection:</a:t>
            </a:r>
            <a:endParaRPr sz="1600" dirty="0">
              <a:solidFill>
                <a:schemeClr val="dk1"/>
              </a:solidFill>
            </a:endParaRPr>
          </a:p>
        </p:txBody>
      </p:sp>
      <p:sp>
        <p:nvSpPr>
          <p:cNvPr id="86" name="Google Shape;86;p17"/>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8"/>
          <p:cNvSpPr txBox="1"/>
          <p:nvPr/>
        </p:nvSpPr>
        <p:spPr>
          <a:xfrm>
            <a:off x="156500" y="127275"/>
            <a:ext cx="2639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IBM Plex Sans Medium"/>
              <a:ea typeface="IBM Plex Sans Medium"/>
              <a:cs typeface="IBM Plex Sans Medium"/>
              <a:sym typeface="IBM Plex Sans Medium"/>
            </a:endParaRPr>
          </a:p>
        </p:txBody>
      </p:sp>
      <p:sp>
        <p:nvSpPr>
          <p:cNvPr id="92" name="Google Shape;92;p18"/>
          <p:cNvSpPr txBox="1"/>
          <p:nvPr/>
        </p:nvSpPr>
        <p:spPr>
          <a:xfrm>
            <a:off x="244549" y="127276"/>
            <a:ext cx="8697432" cy="4742436"/>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endParaRPr sz="1800" dirty="0">
              <a:solidFill>
                <a:schemeClr val="bg2">
                  <a:lumMod val="75000"/>
                </a:schemeClr>
              </a:solidFill>
            </a:endParaRPr>
          </a:p>
        </p:txBody>
      </p:sp>
      <p:sp>
        <p:nvSpPr>
          <p:cNvPr id="93" name="Google Shape;93;p18"/>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A51BB354-B107-ABA4-FD7C-668AD5802DCD}"/>
              </a:ext>
            </a:extLst>
          </p:cNvPr>
          <p:cNvPicPr>
            <a:picLocks noChangeAspect="1"/>
          </p:cNvPicPr>
          <p:nvPr/>
        </p:nvPicPr>
        <p:blipFill>
          <a:blip r:embed="rId3"/>
          <a:stretch>
            <a:fillRect/>
          </a:stretch>
        </p:blipFill>
        <p:spPr>
          <a:xfrm>
            <a:off x="2796200" y="996176"/>
            <a:ext cx="6318070" cy="3914024"/>
          </a:xfrm>
          <a:prstGeom prst="rect">
            <a:avLst/>
          </a:prstGeom>
          <a:solidFill>
            <a:schemeClr val="accent5"/>
          </a:solidFill>
          <a:effectLst/>
        </p:spPr>
      </p:pic>
      <p:sp>
        <p:nvSpPr>
          <p:cNvPr id="4" name="TextBox 3">
            <a:extLst>
              <a:ext uri="{FF2B5EF4-FFF2-40B4-BE49-F238E27FC236}">
                <a16:creationId xmlns:a16="http://schemas.microsoft.com/office/drawing/2014/main" id="{935E8499-29D1-4614-54C0-95F10D9B0A47}"/>
              </a:ext>
            </a:extLst>
          </p:cNvPr>
          <p:cNvSpPr txBox="1"/>
          <p:nvPr/>
        </p:nvSpPr>
        <p:spPr>
          <a:xfrm>
            <a:off x="356838" y="127274"/>
            <a:ext cx="5835806" cy="1754326"/>
          </a:xfrm>
          <a:prstGeom prst="rect">
            <a:avLst/>
          </a:prstGeom>
          <a:noFill/>
        </p:spPr>
        <p:txBody>
          <a:bodyPr wrap="square" rtlCol="0">
            <a:spAutoFit/>
          </a:bodyPr>
          <a:lstStyle/>
          <a:p>
            <a:r>
              <a:rPr lang="en-IN" sz="5400" dirty="0">
                <a:solidFill>
                  <a:schemeClr val="bg2"/>
                </a:solidFill>
              </a:rPr>
              <a:t>PURPOSE OF THE PROJECT</a:t>
            </a:r>
          </a:p>
        </p:txBody>
      </p:sp>
      <p:sp>
        <p:nvSpPr>
          <p:cNvPr id="5" name="TextBox 4">
            <a:extLst>
              <a:ext uri="{FF2B5EF4-FFF2-40B4-BE49-F238E27FC236}">
                <a16:creationId xmlns:a16="http://schemas.microsoft.com/office/drawing/2014/main" id="{BD154438-E3BC-CCB2-7FED-62A32D5439D0}"/>
              </a:ext>
            </a:extLst>
          </p:cNvPr>
          <p:cNvSpPr txBox="1"/>
          <p:nvPr/>
        </p:nvSpPr>
        <p:spPr>
          <a:xfrm>
            <a:off x="273943" y="2467068"/>
            <a:ext cx="2788925" cy="1200329"/>
          </a:xfrm>
          <a:prstGeom prst="wedgeRectCallout">
            <a:avLst>
              <a:gd name="adj1" fmla="val -19825"/>
              <a:gd name="adj2" fmla="val 81824"/>
            </a:avLst>
          </a:prstGeom>
          <a:solidFill>
            <a:schemeClr val="accent5">
              <a:lumMod val="60000"/>
              <a:lumOff val="40000"/>
            </a:schemeClr>
          </a:solidFill>
        </p:spPr>
        <p:txBody>
          <a:bodyPr wrap="square" rtlCol="0">
            <a:spAutoFit/>
          </a:bodyPr>
          <a:lstStyle/>
          <a:p>
            <a:r>
              <a:rPr lang="en-IN" dirty="0">
                <a:solidFill>
                  <a:schemeClr val="bg2"/>
                </a:solidFill>
              </a:rPr>
              <a:t>Our Goal is to provide complete analysis and detection from pre defined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914400" y="0"/>
            <a:ext cx="7456450" cy="98130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4800" dirty="0">
                <a:solidFill>
                  <a:schemeClr val="dk1"/>
                </a:solidFill>
                <a:latin typeface="IBM Plex Sans Medium"/>
                <a:ea typeface="IBM Plex Sans Medium"/>
                <a:cs typeface="IBM Plex Sans Medium"/>
                <a:sym typeface="IBM Plex Sans Medium"/>
              </a:rPr>
              <a:t>SOURCES OF DATA USED</a:t>
            </a:r>
            <a:endParaRPr sz="4800" dirty="0">
              <a:solidFill>
                <a:schemeClr val="dk1"/>
              </a:solidFill>
              <a:latin typeface="IBM Plex Sans Medium"/>
              <a:ea typeface="IBM Plex Sans Medium"/>
              <a:cs typeface="IBM Plex Sans Medium"/>
              <a:sym typeface="IBM Plex Sans Medium"/>
            </a:endParaRPr>
          </a:p>
        </p:txBody>
      </p:sp>
      <p:sp>
        <p:nvSpPr>
          <p:cNvPr id="99" name="Google Shape;99;p19"/>
          <p:cNvSpPr txBox="1"/>
          <p:nvPr/>
        </p:nvSpPr>
        <p:spPr>
          <a:xfrm>
            <a:off x="490653" y="1077951"/>
            <a:ext cx="8303941" cy="1159728"/>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r>
              <a:rPr lang="en-IN" sz="1800" dirty="0">
                <a:solidFill>
                  <a:schemeClr val="dk1"/>
                </a:solidFill>
              </a:rPr>
              <a:t>Data Sourc</a:t>
            </a:r>
            <a:r>
              <a:rPr lang="en-IN" dirty="0">
                <a:solidFill>
                  <a:schemeClr val="dk1"/>
                </a:solidFill>
              </a:rPr>
              <a:t>e – Data is taken from Kaggle. There are several attributes in the data set on the basis of which we are predicting , </a:t>
            </a:r>
            <a:r>
              <a:rPr lang="en-IN" dirty="0" err="1">
                <a:solidFill>
                  <a:schemeClr val="dk1"/>
                </a:solidFill>
              </a:rPr>
              <a:t>analyzing</a:t>
            </a:r>
            <a:r>
              <a:rPr lang="en-IN" dirty="0">
                <a:solidFill>
                  <a:schemeClr val="dk1"/>
                </a:solidFill>
              </a:rPr>
              <a:t> , visualizing and detection of air quality analysis.</a:t>
            </a:r>
            <a:endParaRPr sz="1800" dirty="0">
              <a:solidFill>
                <a:schemeClr val="dk1"/>
              </a:solidFill>
            </a:endParaRPr>
          </a:p>
        </p:txBody>
      </p:sp>
      <p:sp>
        <p:nvSpPr>
          <p:cNvPr id="100" name="Google Shape;100;p19"/>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3488ACD5-FE39-29C4-AB3F-F94B8C482D3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490653" y="2141034"/>
            <a:ext cx="4690947" cy="2836113"/>
          </a:xfrm>
          <a:prstGeom prst="rect">
            <a:avLst/>
          </a:prstGeom>
        </p:spPr>
      </p:pic>
      <p:sp>
        <p:nvSpPr>
          <p:cNvPr id="4" name="TextBox 3">
            <a:extLst>
              <a:ext uri="{FF2B5EF4-FFF2-40B4-BE49-F238E27FC236}">
                <a16:creationId xmlns:a16="http://schemas.microsoft.com/office/drawing/2014/main" id="{E7714ECE-8389-2994-B69C-4A4B653FB7E2}"/>
              </a:ext>
            </a:extLst>
          </p:cNvPr>
          <p:cNvSpPr txBox="1"/>
          <p:nvPr/>
        </p:nvSpPr>
        <p:spPr>
          <a:xfrm>
            <a:off x="6229814" y="2237679"/>
            <a:ext cx="2564779" cy="369332"/>
          </a:xfrm>
          <a:prstGeom prst="rect">
            <a:avLst/>
          </a:prstGeom>
          <a:noFill/>
        </p:spPr>
        <p:txBody>
          <a:bodyPr wrap="square" rtlCol="0">
            <a:spAutoFit/>
          </a:bodyPr>
          <a:lstStyle/>
          <a:p>
            <a:r>
              <a:rPr lang="en-IN" dirty="0" smtClean="0"/>
              <a:t>Link- </a:t>
            </a:r>
            <a:r>
              <a:rPr lang="en-IN" sz="1200" dirty="0" smtClean="0">
                <a:hlinkClick r:id="rId5"/>
              </a:rPr>
              <a:t>Air </a:t>
            </a:r>
            <a:r>
              <a:rPr lang="en-IN" sz="1200" dirty="0">
                <a:hlinkClick r:id="rId5"/>
              </a:rPr>
              <a:t>Quality Index (kaggle.com)</a:t>
            </a:r>
            <a:endParaRPr lang="en-IN"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p:nvPr/>
        </p:nvSpPr>
        <p:spPr>
          <a:xfrm>
            <a:off x="1048597" y="224055"/>
            <a:ext cx="6779559"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chemeClr val="dk1"/>
                </a:solidFill>
                <a:latin typeface="IBM Plex Sans Medium"/>
                <a:ea typeface="IBM Plex Sans Medium"/>
                <a:cs typeface="IBM Plex Sans Medium"/>
                <a:sym typeface="IBM Plex Sans Medium"/>
              </a:rPr>
              <a:t>DATA BEFORE CLEANING</a:t>
            </a:r>
            <a:endParaRPr sz="4000" dirty="0">
              <a:solidFill>
                <a:schemeClr val="dk1"/>
              </a:solidFill>
              <a:latin typeface="IBM Plex Sans Medium"/>
              <a:ea typeface="IBM Plex Sans Medium"/>
              <a:cs typeface="IBM Plex Sans Medium"/>
              <a:sym typeface="IBM Plex Sans Medium"/>
            </a:endParaRPr>
          </a:p>
        </p:txBody>
      </p:sp>
      <p:sp>
        <p:nvSpPr>
          <p:cNvPr id="106" name="Google Shape;106;p20"/>
          <p:cNvSpPr txBox="1"/>
          <p:nvPr/>
        </p:nvSpPr>
        <p:spPr>
          <a:xfrm>
            <a:off x="2556100" y="1921775"/>
            <a:ext cx="2952600" cy="1919700"/>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Clr>
                <a:schemeClr val="dk1"/>
              </a:buClr>
              <a:buSzPts val="1800"/>
            </a:pPr>
            <a:endParaRPr sz="1800" dirty="0">
              <a:solidFill>
                <a:schemeClr val="dk1"/>
              </a:solidFill>
            </a:endParaRPr>
          </a:p>
        </p:txBody>
      </p:sp>
      <p:sp>
        <p:nvSpPr>
          <p:cNvPr id="107" name="Google Shape;107;p20"/>
          <p:cNvSpPr/>
          <p:nvPr/>
        </p:nvSpPr>
        <p:spPr>
          <a:xfrm rot="10800000" flipH="1">
            <a:off x="0" y="4976700"/>
            <a:ext cx="9144000" cy="166800"/>
          </a:xfrm>
          <a:prstGeom prst="rect">
            <a:avLst/>
          </a:prstGeom>
          <a:solidFill>
            <a:srgbClr val="061727"/>
          </a:solidFill>
          <a:ln w="9525" cap="flat" cmpd="sng">
            <a:solidFill>
              <a:srgbClr val="06172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DEAEF0D3-4575-8D22-7A13-0B6F7392805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386576" y="1048043"/>
            <a:ext cx="8400585" cy="3784152"/>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Template>
  <TotalTime>354</TotalTime>
  <Words>833</Words>
  <Application>Microsoft Office PowerPoint</Application>
  <PresentationFormat>On-screen Show (16:9)</PresentationFormat>
  <Paragraphs>76</Paragraphs>
  <Slides>21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Trebuchet MS</vt:lpstr>
      <vt:lpstr>IBM Plex Sans Medium</vt:lpstr>
      <vt:lpstr>IBM Plex Sans</vt:lpstr>
      <vt:lpstr>Tw Cen MT</vt:lpstr>
      <vt:lpstr>Arial</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Kashish Bodhwani</dc:creator>
  <cp:lastModifiedBy>Ruchi Singh</cp:lastModifiedBy>
  <cp:revision>18</cp:revision>
  <dcterms:modified xsi:type="dcterms:W3CDTF">2024-08-01T08:48:49Z</dcterms:modified>
</cp:coreProperties>
</file>